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php" ContentType="image/jpe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4"/>
  </p:notesMasterIdLst>
  <p:sldIdLst>
    <p:sldId id="256" r:id="rId3"/>
    <p:sldId id="257" r:id="rId4"/>
    <p:sldId id="259" r:id="rId5"/>
    <p:sldId id="258" r:id="rId6"/>
    <p:sldId id="338" r:id="rId7"/>
    <p:sldId id="260" r:id="rId8"/>
    <p:sldId id="261" r:id="rId9"/>
    <p:sldId id="339" r:id="rId10"/>
    <p:sldId id="340" r:id="rId11"/>
    <p:sldId id="264" r:id="rId12"/>
    <p:sldId id="268" r:id="rId13"/>
    <p:sldId id="285" r:id="rId14"/>
    <p:sldId id="287" r:id="rId15"/>
    <p:sldId id="317" r:id="rId16"/>
    <p:sldId id="267" r:id="rId17"/>
    <p:sldId id="265" r:id="rId18"/>
    <p:sldId id="343" r:id="rId19"/>
    <p:sldId id="288" r:id="rId20"/>
    <p:sldId id="319" r:id="rId21"/>
    <p:sldId id="266" r:id="rId22"/>
    <p:sldId id="316" r:id="rId23"/>
    <p:sldId id="304" r:id="rId24"/>
    <p:sldId id="300" r:id="rId25"/>
    <p:sldId id="273" r:id="rId26"/>
    <p:sldId id="269" r:id="rId27"/>
    <p:sldId id="296" r:id="rId28"/>
    <p:sldId id="270" r:id="rId29"/>
    <p:sldId id="315" r:id="rId30"/>
    <p:sldId id="307" r:id="rId31"/>
    <p:sldId id="306" r:id="rId32"/>
    <p:sldId id="302" r:id="rId33"/>
    <p:sldId id="333" r:id="rId34"/>
    <p:sldId id="334" r:id="rId35"/>
    <p:sldId id="335" r:id="rId36"/>
    <p:sldId id="271" r:id="rId37"/>
    <p:sldId id="336" r:id="rId38"/>
    <p:sldId id="303" r:id="rId39"/>
    <p:sldId id="320" r:id="rId40"/>
    <p:sldId id="344" r:id="rId41"/>
    <p:sldId id="331" r:id="rId42"/>
    <p:sldId id="341" r:id="rId43"/>
    <p:sldId id="330" r:id="rId44"/>
    <p:sldId id="332" r:id="rId45"/>
    <p:sldId id="349" r:id="rId46"/>
    <p:sldId id="350" r:id="rId47"/>
    <p:sldId id="351" r:id="rId48"/>
    <p:sldId id="348" r:id="rId49"/>
    <p:sldId id="346" r:id="rId50"/>
    <p:sldId id="342" r:id="rId51"/>
    <p:sldId id="276" r:id="rId52"/>
    <p:sldId id="352" r:id="rId53"/>
    <p:sldId id="353" r:id="rId54"/>
    <p:sldId id="293" r:id="rId55"/>
    <p:sldId id="328" r:id="rId56"/>
    <p:sldId id="323" r:id="rId57"/>
    <p:sldId id="324" r:id="rId58"/>
    <p:sldId id="325" r:id="rId59"/>
    <p:sldId id="326" r:id="rId60"/>
    <p:sldId id="286" r:id="rId61"/>
    <p:sldId id="355" r:id="rId62"/>
    <p:sldId id="35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6427" autoAdjust="0"/>
  </p:normalViewPr>
  <p:slideViewPr>
    <p:cSldViewPr snapToGrid="0">
      <p:cViewPr varScale="1">
        <p:scale>
          <a:sx n="36" d="100"/>
          <a:sy n="36" d="100"/>
        </p:scale>
        <p:origin x="1234" y="34"/>
      </p:cViewPr>
      <p:guideLst/>
    </p:cSldViewPr>
  </p:slideViewPr>
  <p:notesTextViewPr>
    <p:cViewPr>
      <p:scale>
        <a:sx n="1" d="1"/>
        <a:sy n="1" d="1"/>
      </p:scale>
      <p:origin x="0" y="0"/>
    </p:cViewPr>
  </p:notesTextViewPr>
  <p:sorterViewPr>
    <p:cViewPr>
      <p:scale>
        <a:sx n="100" d="100"/>
        <a:sy n="100" d="100"/>
      </p:scale>
      <p:origin x="0" y="-55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Setup Time (sec)</a:t>
            </a:r>
            <a:endParaRPr lang="en-US" b="0" dirty="0"/>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DF73-421E-AE01-B1E156038AF0}"/>
            </c:ext>
          </c:extLst>
        </c:ser>
        <c:ser>
          <c:idx val="1"/>
          <c:order val="1"/>
          <c:tx>
            <c:strRef>
              <c:f>Sheet1!$C$1</c:f>
              <c:strCache>
                <c:ptCount val="1"/>
                <c:pt idx="0">
                  <c:v>Server Core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c:f>
              <c:numCache>
                <c:formatCode>General</c:formatCode>
                <c:ptCount val="1"/>
              </c:numCache>
            </c:numRef>
          </c:cat>
          <c:val>
            <c:numRef>
              <c:f>Sheet1!$C$2</c:f>
              <c:numCache>
                <c:formatCode>General</c:formatCode>
                <c:ptCount val="1"/>
                <c:pt idx="0">
                  <c:v>300</c:v>
                </c:pt>
              </c:numCache>
            </c:numRef>
          </c:val>
          <c:extLst>
            <c:ext xmlns:c16="http://schemas.microsoft.com/office/drawing/2014/chart" uri="{C3380CC4-5D6E-409C-BE32-E72D297353CC}">
              <c16:uniqueId val="{00000001-DF73-421E-AE01-B1E156038AF0}"/>
            </c:ext>
          </c:extLst>
        </c:ser>
        <c:dLbls>
          <c:showLegendKey val="0"/>
          <c:showVal val="0"/>
          <c:showCatName val="0"/>
          <c:showSerName val="0"/>
          <c:showPercent val="0"/>
          <c:showBubbleSize val="0"/>
        </c:dLbls>
        <c:gapWidth val="100"/>
        <c:overlap val="-24"/>
        <c:axId val="364267784"/>
        <c:axId val="364270136"/>
      </c:barChart>
      <c:catAx>
        <c:axId val="36426778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64270136"/>
        <c:crosses val="autoZero"/>
        <c:auto val="1"/>
        <c:lblAlgn val="ctr"/>
        <c:lblOffset val="100"/>
        <c:noMultiLvlLbl val="0"/>
      </c:catAx>
      <c:valAx>
        <c:axId val="36427013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642677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smtClean="0"/>
              <a:t>VHD Size (GB</a:t>
            </a:r>
            <a:r>
              <a:rPr lang="en-US" b="0" dirty="0"/>
              <a:t>)</a:t>
            </a:r>
          </a:p>
        </c:rich>
      </c:tx>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Nano Server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c:f>
              <c:numCache>
                <c:formatCode>General</c:formatCode>
                <c:ptCount val="1"/>
              </c:numCache>
            </c:numRef>
          </c:cat>
          <c:val>
            <c:numRef>
              <c:f>Sheet1!$B$2</c:f>
              <c:numCache>
                <c:formatCode>General</c:formatCode>
                <c:ptCount val="1"/>
                <c:pt idx="0">
                  <c:v>0.31</c:v>
                </c:pt>
              </c:numCache>
            </c:numRef>
          </c:val>
          <c:extLst>
            <c:ext xmlns:c16="http://schemas.microsoft.com/office/drawing/2014/chart" uri="{C3380CC4-5D6E-409C-BE32-E72D297353CC}">
              <c16:uniqueId val="{00000000-289E-41F1-B953-78FC0143800B}"/>
            </c:ext>
          </c:extLst>
        </c:ser>
        <c:ser>
          <c:idx val="1"/>
          <c:order val="1"/>
          <c:tx>
            <c:strRef>
              <c:f>Sheet1!$C$1</c:f>
              <c:strCache>
                <c:ptCount val="1"/>
                <c:pt idx="0">
                  <c:v>Server Core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numRef>
              <c:f>Sheet1!$A$2</c:f>
              <c:numCache>
                <c:formatCode>General</c:formatCode>
                <c:ptCount val="1"/>
              </c:numCache>
            </c:numRef>
          </c:cat>
          <c:val>
            <c:numRef>
              <c:f>Sheet1!$C$2</c:f>
              <c:numCache>
                <c:formatCode>General</c:formatCode>
                <c:ptCount val="1"/>
                <c:pt idx="0">
                  <c:v>6.3</c:v>
                </c:pt>
              </c:numCache>
            </c:numRef>
          </c:val>
          <c:extLst>
            <c:ext xmlns:c16="http://schemas.microsoft.com/office/drawing/2014/chart" uri="{C3380CC4-5D6E-409C-BE32-E72D297353CC}">
              <c16:uniqueId val="{00000001-289E-41F1-B953-78FC0143800B}"/>
            </c:ext>
          </c:extLst>
        </c:ser>
        <c:dLbls>
          <c:showLegendKey val="0"/>
          <c:showVal val="0"/>
          <c:showCatName val="0"/>
          <c:showSerName val="0"/>
          <c:showPercent val="0"/>
          <c:showBubbleSize val="0"/>
        </c:dLbls>
        <c:gapWidth val="100"/>
        <c:overlap val="-24"/>
        <c:axId val="364265824"/>
        <c:axId val="364266608"/>
      </c:barChart>
      <c:catAx>
        <c:axId val="36426582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64266608"/>
        <c:crosses val="autoZero"/>
        <c:auto val="1"/>
        <c:lblAlgn val="ctr"/>
        <c:lblOffset val="100"/>
        <c:noMultiLvlLbl val="0"/>
      </c:catAx>
      <c:valAx>
        <c:axId val="36426660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64265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4CDB9-68D7-4463-8939-2E2203E99A21}" type="datetimeFigureOut">
              <a:rPr lang="en-US" smtClean="0"/>
              <a:t>10/20/2015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FCD49-275D-439E-95A5-A03E24F21F27}" type="slidenum">
              <a:rPr lang="en-US" smtClean="0"/>
              <a:t>‹#›</a:t>
            </a:fld>
            <a:endParaRPr lang="en-US"/>
          </a:p>
        </p:txBody>
      </p:sp>
    </p:spTree>
    <p:extLst>
      <p:ext uri="{BB962C8B-B14F-4D97-AF65-F5344CB8AC3E}">
        <p14:creationId xmlns:p14="http://schemas.microsoft.com/office/powerpoint/2010/main" val="1997855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1</a:t>
            </a:fld>
            <a:endParaRPr lang="en-US"/>
          </a:p>
        </p:txBody>
      </p:sp>
    </p:spTree>
    <p:extLst>
      <p:ext uri="{BB962C8B-B14F-4D97-AF65-F5344CB8AC3E}">
        <p14:creationId xmlns:p14="http://schemas.microsoft.com/office/powerpoint/2010/main" val="798324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time I thought I had the best job in the world working as one of the most senior architects at Tivoli.</a:t>
            </a:r>
          </a:p>
          <a:p>
            <a:r>
              <a:rPr lang="en-US" baseline="0" dirty="0" smtClean="0"/>
              <a:t>I spent most of my career doing network and systems mgmt. and had won a number of awards for my </a:t>
            </a:r>
            <a:r>
              <a:rPr lang="en-US" baseline="0" dirty="0" err="1" smtClean="0"/>
              <a:t>NetView</a:t>
            </a:r>
            <a:r>
              <a:rPr lang="en-US" baseline="0" dirty="0" smtClean="0"/>
              <a:t> on NT product.</a:t>
            </a:r>
          </a:p>
          <a:p>
            <a:r>
              <a:rPr lang="en-US" baseline="0" dirty="0" smtClean="0"/>
              <a:t>When I got the call from MSFT, I told them that I wasn’t interested – at all.</a:t>
            </a:r>
          </a:p>
          <a:p>
            <a:r>
              <a:rPr lang="en-US" baseline="0" dirty="0" smtClean="0"/>
              <a:t>They kept calling me back and eventually I took the call.</a:t>
            </a:r>
          </a:p>
        </p:txBody>
      </p:sp>
      <p:sp>
        <p:nvSpPr>
          <p:cNvPr id="4" name="Slide Number Placeholder 3"/>
          <p:cNvSpPr>
            <a:spLocks noGrp="1"/>
          </p:cNvSpPr>
          <p:nvPr>
            <p:ph type="sldNum" sz="quarter" idx="10"/>
          </p:nvPr>
        </p:nvSpPr>
        <p:spPr/>
        <p:txBody>
          <a:bodyPr/>
          <a:lstStyle/>
          <a:p>
            <a:fld id="{F5BFCD49-275D-439E-95A5-A03E24F21F27}" type="slidenum">
              <a:rPr lang="en-US" smtClean="0"/>
              <a:t>10</a:t>
            </a:fld>
            <a:endParaRPr lang="en-US"/>
          </a:p>
        </p:txBody>
      </p:sp>
    </p:spTree>
    <p:extLst>
      <p:ext uri="{BB962C8B-B14F-4D97-AF65-F5344CB8AC3E}">
        <p14:creationId xmlns:p14="http://schemas.microsoft.com/office/powerpoint/2010/main" val="816260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a:t>
            </a:r>
            <a:r>
              <a:rPr lang="en-US" baseline="0" dirty="0" smtClean="0"/>
              <a:t> why I answered the phone when Microsoft called requires us to understand why I got into software.</a:t>
            </a:r>
          </a:p>
          <a:p>
            <a:r>
              <a:rPr lang="en-US" baseline="0" dirty="0" smtClean="0"/>
              <a:t>I grew up in the 60s and 70s with Vietnam, Nixon, race riots, and the cold war. </a:t>
            </a:r>
          </a:p>
          <a:p>
            <a:r>
              <a:rPr lang="en-US" baseline="0" dirty="0" smtClean="0"/>
              <a:t>The world was an uncertain and scary place and I developed a profound attachment to the orderly and certain world of Newtonian physics.</a:t>
            </a:r>
          </a:p>
          <a:p>
            <a:r>
              <a:rPr lang="en-US" baseline="0" dirty="0" smtClean="0"/>
              <a:t>I learned that one school of philosophy started with the world of dead atoms … consciousness</a:t>
            </a:r>
          </a:p>
          <a:p>
            <a:r>
              <a:rPr lang="en-US" baseline="0" dirty="0" smtClean="0"/>
              <a:t>Leibniz </a:t>
            </a:r>
            <a:r>
              <a:rPr lang="en-US" baseline="0" dirty="0" err="1" smtClean="0"/>
              <a:t>belived</a:t>
            </a:r>
            <a:r>
              <a:rPr lang="en-US" baseline="0" dirty="0" smtClean="0"/>
              <a:t> that the fundamental unit was consciousness </a:t>
            </a:r>
          </a:p>
          <a:p>
            <a:r>
              <a:rPr lang="en-US" baseline="0" dirty="0" smtClean="0"/>
              <a:t>My studies in philosophy destroyed my world of a order and certainty and it through me into an existential crises.</a:t>
            </a:r>
          </a:p>
        </p:txBody>
      </p:sp>
      <p:sp>
        <p:nvSpPr>
          <p:cNvPr id="4" name="Slide Number Placeholder 3"/>
          <p:cNvSpPr>
            <a:spLocks noGrp="1"/>
          </p:cNvSpPr>
          <p:nvPr>
            <p:ph type="sldNum" sz="quarter" idx="10"/>
          </p:nvPr>
        </p:nvSpPr>
        <p:spPr/>
        <p:txBody>
          <a:bodyPr/>
          <a:lstStyle/>
          <a:p>
            <a:fld id="{F5BFCD49-275D-439E-95A5-A03E24F21F27}" type="slidenum">
              <a:rPr lang="en-US" smtClean="0"/>
              <a:t>11</a:t>
            </a:fld>
            <a:endParaRPr lang="en-US"/>
          </a:p>
        </p:txBody>
      </p:sp>
    </p:spTree>
    <p:extLst>
      <p:ext uri="{BB962C8B-B14F-4D97-AF65-F5344CB8AC3E}">
        <p14:creationId xmlns:p14="http://schemas.microsoft.com/office/powerpoint/2010/main" val="183873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studies brought</a:t>
            </a:r>
            <a:r>
              <a:rPr lang="en-US" baseline="0" dirty="0" smtClean="0"/>
              <a:t> me to the existentialist </a:t>
            </a:r>
            <a:r>
              <a:rPr lang="en-US" baseline="0" dirty="0" err="1" smtClean="0"/>
              <a:t>Neitzsche</a:t>
            </a:r>
            <a:r>
              <a:rPr lang="en-US" baseline="0" dirty="0" smtClean="0"/>
              <a:t> who embraced the uncertainly and thought that all ends at death, there is no truth or meaning and that each of us as individuals need to decide what we are going to make our passage through life meaningful.</a:t>
            </a:r>
          </a:p>
          <a:p>
            <a:r>
              <a:rPr lang="en-US" baseline="0" dirty="0" smtClean="0"/>
              <a:t>I decided that for me, having an impact on the world would be the meaning of my life.</a:t>
            </a:r>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12</a:t>
            </a:fld>
            <a:endParaRPr lang="en-US"/>
          </a:p>
        </p:txBody>
      </p:sp>
    </p:spTree>
    <p:extLst>
      <p:ext uri="{BB962C8B-B14F-4D97-AF65-F5344CB8AC3E}">
        <p14:creationId xmlns:p14="http://schemas.microsoft.com/office/powerpoint/2010/main" val="1125584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a:t>
            </a:r>
            <a:r>
              <a:rPr lang="en-US" baseline="0" dirty="0" smtClean="0"/>
              <a:t> have had your lives impacted by Tivoli?</a:t>
            </a:r>
          </a:p>
          <a:p>
            <a:r>
              <a:rPr lang="en-US" baseline="0" dirty="0" smtClean="0"/>
              <a:t>That is why I took the call.</a:t>
            </a:r>
          </a:p>
        </p:txBody>
      </p:sp>
      <p:sp>
        <p:nvSpPr>
          <p:cNvPr id="4" name="Slide Number Placeholder 3"/>
          <p:cNvSpPr>
            <a:spLocks noGrp="1"/>
          </p:cNvSpPr>
          <p:nvPr>
            <p:ph type="sldNum" sz="quarter" idx="10"/>
          </p:nvPr>
        </p:nvSpPr>
        <p:spPr/>
        <p:txBody>
          <a:bodyPr/>
          <a:lstStyle/>
          <a:p>
            <a:fld id="{F5BFCD49-275D-439E-95A5-A03E24F21F27}" type="slidenum">
              <a:rPr lang="en-US" smtClean="0"/>
              <a:t>13</a:t>
            </a:fld>
            <a:endParaRPr lang="en-US"/>
          </a:p>
        </p:txBody>
      </p:sp>
    </p:spTree>
    <p:extLst>
      <p:ext uri="{BB962C8B-B14F-4D97-AF65-F5344CB8AC3E}">
        <p14:creationId xmlns:p14="http://schemas.microsoft.com/office/powerpoint/2010/main" val="3570110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my interviews</a:t>
            </a:r>
            <a:r>
              <a:rPr lang="en-US" baseline="0" dirty="0" smtClean="0"/>
              <a:t> I met some of the most amazingly talented and passionate geeks and I fell in love with the company.</a:t>
            </a:r>
          </a:p>
          <a:p>
            <a:r>
              <a:rPr lang="en-US" baseline="0" dirty="0" smtClean="0"/>
              <a:t>That’s where things started to go pear-shaped.</a:t>
            </a:r>
          </a:p>
        </p:txBody>
      </p:sp>
      <p:sp>
        <p:nvSpPr>
          <p:cNvPr id="4" name="Slide Number Placeholder 3"/>
          <p:cNvSpPr>
            <a:spLocks noGrp="1"/>
          </p:cNvSpPr>
          <p:nvPr>
            <p:ph type="sldNum" sz="quarter" idx="10"/>
          </p:nvPr>
        </p:nvSpPr>
        <p:spPr/>
        <p:txBody>
          <a:bodyPr/>
          <a:lstStyle/>
          <a:p>
            <a:fld id="{F5BFCD49-275D-439E-95A5-A03E24F21F27}" type="slidenum">
              <a:rPr lang="en-US" smtClean="0"/>
              <a:t>15</a:t>
            </a:fld>
            <a:endParaRPr lang="en-US"/>
          </a:p>
        </p:txBody>
      </p:sp>
    </p:spTree>
    <p:extLst>
      <p:ext uri="{BB962C8B-B14F-4D97-AF65-F5344CB8AC3E}">
        <p14:creationId xmlns:p14="http://schemas.microsoft.com/office/powerpoint/2010/main" val="186422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see at the time, the Windows GUI had replace the CLI and was ruling the world.</a:t>
            </a:r>
          </a:p>
          <a:p>
            <a:r>
              <a:rPr lang="en-US" dirty="0" smtClean="0"/>
              <a:t>Microsoft</a:t>
            </a:r>
            <a:r>
              <a:rPr lang="en-US" baseline="0" dirty="0" smtClean="0"/>
              <a:t> was great at GUIs so the thinking for everything was: i</a:t>
            </a:r>
            <a:r>
              <a:rPr lang="en-US" dirty="0" smtClean="0"/>
              <a:t>f we can make this about the GUI – we Win</a:t>
            </a:r>
          </a:p>
          <a:p>
            <a:r>
              <a:rPr lang="en-US" dirty="0" smtClean="0"/>
              <a:t>Shortly after I arrived, Bill Gates gave</a:t>
            </a:r>
            <a:r>
              <a:rPr lang="en-US" baseline="0" dirty="0" smtClean="0"/>
              <a:t> a famous demo where he closed what he called “the last command line Window”</a:t>
            </a:r>
            <a:endParaRPr lang="en-US" dirty="0" smtClean="0"/>
          </a:p>
          <a:p>
            <a:r>
              <a:rPr lang="en-US" dirty="0" smtClean="0"/>
              <a:t>The problem was that I knew</a:t>
            </a:r>
            <a:r>
              <a:rPr lang="en-US" baseline="0" dirty="0" smtClean="0"/>
              <a:t> that Server management was all about automation and that it required CLI and an interactive shell</a:t>
            </a:r>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16</a:t>
            </a:fld>
            <a:endParaRPr lang="en-US"/>
          </a:p>
        </p:txBody>
      </p:sp>
    </p:spTree>
    <p:extLst>
      <p:ext uri="{BB962C8B-B14F-4D97-AF65-F5344CB8AC3E}">
        <p14:creationId xmlns:p14="http://schemas.microsoft.com/office/powerpoint/2010/main" val="3787503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met a lot of resistance pushing</a:t>
            </a:r>
            <a:r>
              <a:rPr lang="en-US" baseline="0" dirty="0" smtClean="0"/>
              <a:t> for automation through CLIs but in one meeting I had thought I had achieved a </a:t>
            </a:r>
            <a:r>
              <a:rPr lang="en-US" baseline="0" dirty="0" err="1" smtClean="0"/>
              <a:t>breaktrough</a:t>
            </a:r>
            <a:r>
              <a:rPr lang="en-US" baseline="0" dirty="0" smtClean="0"/>
              <a:t> when my exec finally agreed to this approach.</a:t>
            </a:r>
          </a:p>
          <a:p>
            <a:r>
              <a:rPr lang="en-US" baseline="0" dirty="0" smtClean="0"/>
              <a:t>But then she asked the Q:  Which 10?</a:t>
            </a:r>
          </a:p>
          <a:p>
            <a:r>
              <a:rPr lang="en-US" baseline="0" dirty="0" smtClean="0"/>
              <a:t>I knew I was going to be a long hall.</a:t>
            </a:r>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18</a:t>
            </a:fld>
            <a:endParaRPr lang="en-US"/>
          </a:p>
        </p:txBody>
      </p:sp>
    </p:spTree>
    <p:extLst>
      <p:ext uri="{BB962C8B-B14F-4D97-AF65-F5344CB8AC3E}">
        <p14:creationId xmlns:p14="http://schemas.microsoft.com/office/powerpoint/2010/main" val="1141727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used contractors and spent a ton of money to get 70 commands.</a:t>
            </a:r>
          </a:p>
          <a:p>
            <a:r>
              <a:rPr lang="en-US" baseline="0" dirty="0" smtClean="0"/>
              <a:t>I decided that WMI needed a CLI as well so I got a little bit more money and designed WMIC.</a:t>
            </a:r>
          </a:p>
          <a:p>
            <a:r>
              <a:rPr lang="en-US" baseline="0" dirty="0" smtClean="0"/>
              <a:t>That was a meta-data driven tool with single common parser working against a management interface.</a:t>
            </a:r>
          </a:p>
          <a:p>
            <a:r>
              <a:rPr lang="en-US" baseline="0" dirty="0" smtClean="0"/>
              <a:t>I spent my </a:t>
            </a:r>
            <a:r>
              <a:rPr lang="en-US" baseline="0" dirty="0" err="1" smtClean="0"/>
              <a:t>christmas</a:t>
            </a:r>
            <a:r>
              <a:rPr lang="en-US" baseline="0" dirty="0" smtClean="0"/>
              <a:t> holiday writing metadata and got 72 commands out of it.</a:t>
            </a:r>
          </a:p>
          <a:p>
            <a:r>
              <a:rPr lang="en-US" baseline="0" dirty="0" smtClean="0"/>
              <a:t>It was such a powerful design that I went back for more money to enhance the filtering and formatting and it worked for all 72 of the commands I had generated.</a:t>
            </a:r>
          </a:p>
          <a:p>
            <a:r>
              <a:rPr lang="en-US" baseline="0" dirty="0" smtClean="0"/>
              <a:t>Clearly I was onto something.</a:t>
            </a:r>
          </a:p>
        </p:txBody>
      </p:sp>
      <p:sp>
        <p:nvSpPr>
          <p:cNvPr id="4" name="Slide Number Placeholder 3"/>
          <p:cNvSpPr>
            <a:spLocks noGrp="1"/>
          </p:cNvSpPr>
          <p:nvPr>
            <p:ph type="sldNum" sz="quarter" idx="10"/>
          </p:nvPr>
        </p:nvSpPr>
        <p:spPr/>
        <p:txBody>
          <a:bodyPr/>
          <a:lstStyle/>
          <a:p>
            <a:fld id="{F5BFCD49-275D-439E-95A5-A03E24F21F27}" type="slidenum">
              <a:rPr lang="en-US" smtClean="0"/>
              <a:t>20</a:t>
            </a:fld>
            <a:endParaRPr lang="en-US"/>
          </a:p>
        </p:txBody>
      </p:sp>
    </p:spTree>
    <p:extLst>
      <p:ext uri="{BB962C8B-B14F-4D97-AF65-F5344CB8AC3E}">
        <p14:creationId xmlns:p14="http://schemas.microsoft.com/office/powerpoint/2010/main" val="4109446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21</a:t>
            </a:fld>
            <a:endParaRPr lang="en-US"/>
          </a:p>
        </p:txBody>
      </p:sp>
    </p:spTree>
    <p:extLst>
      <p:ext uri="{BB962C8B-B14F-4D97-AF65-F5344CB8AC3E}">
        <p14:creationId xmlns:p14="http://schemas.microsoft.com/office/powerpoint/2010/main" val="3131968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problem with WM</a:t>
            </a:r>
            <a:r>
              <a:rPr lang="en-US" baseline="0" dirty="0" smtClean="0"/>
              <a:t>IC was WMI which had fallen out of favor as Bill Gates was busy beating everyone to move to .NET</a:t>
            </a:r>
          </a:p>
          <a:p>
            <a:r>
              <a:rPr lang="en-US" dirty="0" smtClean="0"/>
              <a:t>I decided I would explore what this</a:t>
            </a:r>
            <a:r>
              <a:rPr lang="en-US" baseline="0" dirty="0" smtClean="0"/>
              <a:t> .NET was by rewriting WMIC in it.</a:t>
            </a:r>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22</a:t>
            </a:fld>
            <a:endParaRPr lang="en-US"/>
          </a:p>
        </p:txBody>
      </p:sp>
    </p:spTree>
    <p:extLst>
      <p:ext uri="{BB962C8B-B14F-4D97-AF65-F5344CB8AC3E}">
        <p14:creationId xmlns:p14="http://schemas.microsoft.com/office/powerpoint/2010/main" val="2638720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Datacenters looked like in the 1980s and 1990s.  </a:t>
            </a:r>
          </a:p>
          <a:p>
            <a:r>
              <a:rPr lang="en-US" baseline="0" dirty="0" smtClean="0"/>
              <a:t>It was a world dominated by Traditional vendors like IBM, DEC, and HP</a:t>
            </a:r>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2</a:t>
            </a:fld>
            <a:endParaRPr lang="en-US"/>
          </a:p>
        </p:txBody>
      </p:sp>
    </p:spTree>
    <p:extLst>
      <p:ext uri="{BB962C8B-B14F-4D97-AF65-F5344CB8AC3E}">
        <p14:creationId xmlns:p14="http://schemas.microsoft.com/office/powerpoint/2010/main" val="2909387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was the genesis of Monad because as</a:t>
            </a:r>
            <a:r>
              <a:rPr lang="en-US" baseline="0" dirty="0" smtClean="0"/>
              <a:t> I did the rewrite, I stepped back and did a deep rethink of the model and had a profound insight.</a:t>
            </a:r>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23</a:t>
            </a:fld>
            <a:endParaRPr lang="en-US"/>
          </a:p>
        </p:txBody>
      </p:sp>
    </p:spTree>
    <p:extLst>
      <p:ext uri="{BB962C8B-B14F-4D97-AF65-F5344CB8AC3E}">
        <p14:creationId xmlns:p14="http://schemas.microsoft.com/office/powerpoint/2010/main" val="3050235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eventually wrote the Monad Manifesto which</a:t>
            </a:r>
            <a:r>
              <a:rPr lang="en-US" baseline="0" dirty="0" smtClean="0"/>
              <a:t> articulated:</a:t>
            </a:r>
          </a:p>
          <a:p>
            <a:pPr marL="228600" indent="-228600">
              <a:buAutoNum type="arabicParenR"/>
            </a:pPr>
            <a:r>
              <a:rPr lang="en-US" baseline="0" dirty="0" smtClean="0"/>
              <a:t>The Problem</a:t>
            </a:r>
          </a:p>
          <a:p>
            <a:pPr marL="228600" indent="-228600">
              <a:buAutoNum type="arabicParenR"/>
            </a:pPr>
            <a:r>
              <a:rPr lang="en-US" baseline="0" dirty="0" smtClean="0"/>
              <a:t>My philosophy and approach to solving the problem</a:t>
            </a:r>
          </a:p>
          <a:p>
            <a:pPr marL="228600" indent="-228600">
              <a:buAutoNum type="arabicParenR"/>
            </a:pPr>
            <a:r>
              <a:rPr lang="en-US" baseline="0" dirty="0" smtClean="0"/>
              <a:t>A roadmap for what we would deliver</a:t>
            </a:r>
          </a:p>
          <a:p>
            <a:pPr marL="228600" indent="-228600">
              <a:buAutoNum type="arabicParenR"/>
            </a:pPr>
            <a:r>
              <a:rPr lang="en-US" baseline="0" dirty="0" smtClean="0"/>
              <a:t>A crisp articulation for how this would change the world for different audiences</a:t>
            </a:r>
          </a:p>
          <a:p>
            <a:pPr marL="0" indent="0">
              <a:buNone/>
            </a:pPr>
            <a:endParaRPr lang="en-US" baseline="0" dirty="0" smtClean="0"/>
          </a:p>
          <a:p>
            <a:pPr marL="0" indent="0">
              <a:buNone/>
            </a:pPr>
            <a:r>
              <a:rPr lang="en-US" baseline="0" dirty="0" smtClean="0"/>
              <a:t>This was by far, the best work I had ever done and I decided to dedicate myself full time to work on it.</a:t>
            </a:r>
          </a:p>
        </p:txBody>
      </p:sp>
      <p:sp>
        <p:nvSpPr>
          <p:cNvPr id="4" name="Slide Number Placeholder 3"/>
          <p:cNvSpPr>
            <a:spLocks noGrp="1"/>
          </p:cNvSpPr>
          <p:nvPr>
            <p:ph type="sldNum" sz="quarter" idx="10"/>
          </p:nvPr>
        </p:nvSpPr>
        <p:spPr/>
        <p:txBody>
          <a:bodyPr/>
          <a:lstStyle/>
          <a:p>
            <a:fld id="{F5BFCD49-275D-439E-95A5-A03E24F21F27}" type="slidenum">
              <a:rPr lang="en-US" smtClean="0"/>
              <a:t>24</a:t>
            </a:fld>
            <a:endParaRPr lang="en-US"/>
          </a:p>
        </p:txBody>
      </p:sp>
    </p:spTree>
    <p:extLst>
      <p:ext uri="{BB962C8B-B14F-4D97-AF65-F5344CB8AC3E}">
        <p14:creationId xmlns:p14="http://schemas.microsoft.com/office/powerpoint/2010/main" val="474628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demoted.</a:t>
            </a:r>
          </a:p>
          <a:p>
            <a:r>
              <a:rPr lang="en-US" dirty="0" smtClean="0"/>
              <a:t>From their perspective</a:t>
            </a:r>
            <a:r>
              <a:rPr lang="en-US" baseline="0" dirty="0" smtClean="0"/>
              <a:t> – it made total sense – they had hired this industry expert to turn around their management strategy and this idiot wanted to take us back to the 1970s working on a CLI</a:t>
            </a:r>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25</a:t>
            </a:fld>
            <a:endParaRPr lang="en-US"/>
          </a:p>
        </p:txBody>
      </p:sp>
    </p:spTree>
    <p:extLst>
      <p:ext uri="{BB962C8B-B14F-4D97-AF65-F5344CB8AC3E}">
        <p14:creationId xmlns:p14="http://schemas.microsoft.com/office/powerpoint/2010/main" val="4052269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26</a:t>
            </a:fld>
            <a:endParaRPr lang="en-US"/>
          </a:p>
        </p:txBody>
      </p:sp>
    </p:spTree>
    <p:extLst>
      <p:ext uri="{BB962C8B-B14F-4D97-AF65-F5344CB8AC3E}">
        <p14:creationId xmlns:p14="http://schemas.microsoft.com/office/powerpoint/2010/main" val="701865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27</a:t>
            </a:fld>
            <a:endParaRPr lang="en-US"/>
          </a:p>
        </p:txBody>
      </p:sp>
    </p:spTree>
    <p:extLst>
      <p:ext uri="{BB962C8B-B14F-4D97-AF65-F5344CB8AC3E}">
        <p14:creationId xmlns:p14="http://schemas.microsoft.com/office/powerpoint/2010/main" val="3312385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28</a:t>
            </a:fld>
            <a:endParaRPr lang="en-US"/>
          </a:p>
        </p:txBody>
      </p:sp>
    </p:spTree>
    <p:extLst>
      <p:ext uri="{BB962C8B-B14F-4D97-AF65-F5344CB8AC3E}">
        <p14:creationId xmlns:p14="http://schemas.microsoft.com/office/powerpoint/2010/main" val="2943333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29</a:t>
            </a:fld>
            <a:endParaRPr lang="en-US"/>
          </a:p>
        </p:txBody>
      </p:sp>
    </p:spTree>
    <p:extLst>
      <p:ext uri="{BB962C8B-B14F-4D97-AF65-F5344CB8AC3E}">
        <p14:creationId xmlns:p14="http://schemas.microsoft.com/office/powerpoint/2010/main" val="3593429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30</a:t>
            </a:fld>
            <a:endParaRPr lang="en-US"/>
          </a:p>
        </p:txBody>
      </p:sp>
    </p:spTree>
    <p:extLst>
      <p:ext uri="{BB962C8B-B14F-4D97-AF65-F5344CB8AC3E}">
        <p14:creationId xmlns:p14="http://schemas.microsoft.com/office/powerpoint/2010/main" val="3176950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31</a:t>
            </a:fld>
            <a:endParaRPr lang="en-US"/>
          </a:p>
        </p:txBody>
      </p:sp>
    </p:spTree>
    <p:extLst>
      <p:ext uri="{BB962C8B-B14F-4D97-AF65-F5344CB8AC3E}">
        <p14:creationId xmlns:p14="http://schemas.microsoft.com/office/powerpoint/2010/main" val="1810917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32</a:t>
            </a:fld>
            <a:endParaRPr lang="en-US"/>
          </a:p>
        </p:txBody>
      </p:sp>
    </p:spTree>
    <p:extLst>
      <p:ext uri="{BB962C8B-B14F-4D97-AF65-F5344CB8AC3E}">
        <p14:creationId xmlns:p14="http://schemas.microsoft.com/office/powerpoint/2010/main" val="420842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a:t>
            </a:r>
            <a:r>
              <a:rPr lang="en-US" baseline="0" dirty="0" smtClean="0"/>
              <a:t> was a successful desktop operating system based upon DOS and the CLI</a:t>
            </a:r>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3</a:t>
            </a:fld>
            <a:endParaRPr lang="en-US"/>
          </a:p>
        </p:txBody>
      </p:sp>
    </p:spTree>
    <p:extLst>
      <p:ext uri="{BB962C8B-B14F-4D97-AF65-F5344CB8AC3E}">
        <p14:creationId xmlns:p14="http://schemas.microsoft.com/office/powerpoint/2010/main" val="1221944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33</a:t>
            </a:fld>
            <a:endParaRPr lang="en-US"/>
          </a:p>
        </p:txBody>
      </p:sp>
    </p:spTree>
    <p:extLst>
      <p:ext uri="{BB962C8B-B14F-4D97-AF65-F5344CB8AC3E}">
        <p14:creationId xmlns:p14="http://schemas.microsoft.com/office/powerpoint/2010/main" val="2496122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34</a:t>
            </a:fld>
            <a:endParaRPr lang="en-US"/>
          </a:p>
        </p:txBody>
      </p:sp>
    </p:spTree>
    <p:extLst>
      <p:ext uri="{BB962C8B-B14F-4D97-AF65-F5344CB8AC3E}">
        <p14:creationId xmlns:p14="http://schemas.microsoft.com/office/powerpoint/2010/main" val="2417748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35</a:t>
            </a:fld>
            <a:endParaRPr lang="en-US"/>
          </a:p>
        </p:txBody>
      </p:sp>
    </p:spTree>
    <p:extLst>
      <p:ext uri="{BB962C8B-B14F-4D97-AF65-F5344CB8AC3E}">
        <p14:creationId xmlns:p14="http://schemas.microsoft.com/office/powerpoint/2010/main" val="1529449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37</a:t>
            </a:fld>
            <a:endParaRPr lang="en-US"/>
          </a:p>
        </p:txBody>
      </p:sp>
    </p:spTree>
    <p:extLst>
      <p:ext uri="{BB962C8B-B14F-4D97-AF65-F5344CB8AC3E}">
        <p14:creationId xmlns:p14="http://schemas.microsoft.com/office/powerpoint/2010/main" val="4036772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38</a:t>
            </a:fld>
            <a:endParaRPr lang="en-US"/>
          </a:p>
        </p:txBody>
      </p:sp>
    </p:spTree>
    <p:extLst>
      <p:ext uri="{BB962C8B-B14F-4D97-AF65-F5344CB8AC3E}">
        <p14:creationId xmlns:p14="http://schemas.microsoft.com/office/powerpoint/2010/main" val="668585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42</a:t>
            </a:fld>
            <a:endParaRPr lang="en-US"/>
          </a:p>
        </p:txBody>
      </p:sp>
    </p:spTree>
    <p:extLst>
      <p:ext uri="{BB962C8B-B14F-4D97-AF65-F5344CB8AC3E}">
        <p14:creationId xmlns:p14="http://schemas.microsoft.com/office/powerpoint/2010/main" val="1287455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44</a:t>
            </a:fld>
            <a:endParaRPr lang="en-US"/>
          </a:p>
        </p:txBody>
      </p:sp>
    </p:spTree>
    <p:extLst>
      <p:ext uri="{BB962C8B-B14F-4D97-AF65-F5344CB8AC3E}">
        <p14:creationId xmlns:p14="http://schemas.microsoft.com/office/powerpoint/2010/main" val="3259945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45</a:t>
            </a:fld>
            <a:endParaRPr lang="en-US"/>
          </a:p>
        </p:txBody>
      </p:sp>
    </p:spTree>
    <p:extLst>
      <p:ext uri="{BB962C8B-B14F-4D97-AF65-F5344CB8AC3E}">
        <p14:creationId xmlns:p14="http://schemas.microsoft.com/office/powerpoint/2010/main" val="87801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46</a:t>
            </a:fld>
            <a:endParaRPr lang="en-US"/>
          </a:p>
        </p:txBody>
      </p:sp>
    </p:spTree>
    <p:extLst>
      <p:ext uri="{BB962C8B-B14F-4D97-AF65-F5344CB8AC3E}">
        <p14:creationId xmlns:p14="http://schemas.microsoft.com/office/powerpoint/2010/main" val="956947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49</a:t>
            </a:fld>
            <a:endParaRPr lang="en-US"/>
          </a:p>
        </p:txBody>
      </p:sp>
    </p:spTree>
    <p:extLst>
      <p:ext uri="{BB962C8B-B14F-4D97-AF65-F5344CB8AC3E}">
        <p14:creationId xmlns:p14="http://schemas.microsoft.com/office/powerpoint/2010/main" val="2797492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GUI in Windows</a:t>
            </a:r>
            <a:r>
              <a:rPr lang="en-US" baseline="0" dirty="0" smtClean="0"/>
              <a:t> 95 was an overwhelming success and changed with world.</a:t>
            </a:r>
            <a:br>
              <a:rPr lang="en-US" baseline="0" dirty="0" smtClean="0"/>
            </a:br>
            <a:endParaRPr lang="en-US" baseline="0" dirty="0" smtClean="0"/>
          </a:p>
        </p:txBody>
      </p:sp>
      <p:sp>
        <p:nvSpPr>
          <p:cNvPr id="4" name="Slide Number Placeholder 3"/>
          <p:cNvSpPr>
            <a:spLocks noGrp="1"/>
          </p:cNvSpPr>
          <p:nvPr>
            <p:ph type="sldNum" sz="quarter" idx="10"/>
          </p:nvPr>
        </p:nvSpPr>
        <p:spPr/>
        <p:txBody>
          <a:bodyPr/>
          <a:lstStyle/>
          <a:p>
            <a:fld id="{F5BFCD49-275D-439E-95A5-A03E24F21F27}" type="slidenum">
              <a:rPr lang="en-US" smtClean="0"/>
              <a:t>4</a:t>
            </a:fld>
            <a:endParaRPr lang="en-US"/>
          </a:p>
        </p:txBody>
      </p:sp>
    </p:spTree>
    <p:extLst>
      <p:ext uri="{BB962C8B-B14F-4D97-AF65-F5344CB8AC3E}">
        <p14:creationId xmlns:p14="http://schemas.microsoft.com/office/powerpoint/2010/main" val="35155503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50</a:t>
            </a:fld>
            <a:endParaRPr lang="en-US"/>
          </a:p>
        </p:txBody>
      </p:sp>
    </p:spTree>
    <p:extLst>
      <p:ext uri="{BB962C8B-B14F-4D97-AF65-F5344CB8AC3E}">
        <p14:creationId xmlns:p14="http://schemas.microsoft.com/office/powerpoint/2010/main" val="1752201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52</a:t>
            </a:fld>
            <a:endParaRPr lang="en-US"/>
          </a:p>
        </p:txBody>
      </p:sp>
    </p:spTree>
    <p:extLst>
      <p:ext uri="{BB962C8B-B14F-4D97-AF65-F5344CB8AC3E}">
        <p14:creationId xmlns:p14="http://schemas.microsoft.com/office/powerpoint/2010/main" val="1769535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53</a:t>
            </a:fld>
            <a:endParaRPr lang="en-US"/>
          </a:p>
        </p:txBody>
      </p:sp>
    </p:spTree>
    <p:extLst>
      <p:ext uri="{BB962C8B-B14F-4D97-AF65-F5344CB8AC3E}">
        <p14:creationId xmlns:p14="http://schemas.microsoft.com/office/powerpoint/2010/main" val="2309541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54</a:t>
            </a:fld>
            <a:endParaRPr lang="en-US"/>
          </a:p>
        </p:txBody>
      </p:sp>
    </p:spTree>
    <p:extLst>
      <p:ext uri="{BB962C8B-B14F-4D97-AF65-F5344CB8AC3E}">
        <p14:creationId xmlns:p14="http://schemas.microsoft.com/office/powerpoint/2010/main" val="3204172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55</a:t>
            </a:fld>
            <a:endParaRPr lang="en-US"/>
          </a:p>
        </p:txBody>
      </p:sp>
    </p:spTree>
    <p:extLst>
      <p:ext uri="{BB962C8B-B14F-4D97-AF65-F5344CB8AC3E}">
        <p14:creationId xmlns:p14="http://schemas.microsoft.com/office/powerpoint/2010/main" val="482851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56</a:t>
            </a:fld>
            <a:endParaRPr lang="en-US"/>
          </a:p>
        </p:txBody>
      </p:sp>
    </p:spTree>
    <p:extLst>
      <p:ext uri="{BB962C8B-B14F-4D97-AF65-F5344CB8AC3E}">
        <p14:creationId xmlns:p14="http://schemas.microsoft.com/office/powerpoint/2010/main" val="2796449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57</a:t>
            </a:fld>
            <a:endParaRPr lang="en-US"/>
          </a:p>
        </p:txBody>
      </p:sp>
    </p:spTree>
    <p:extLst>
      <p:ext uri="{BB962C8B-B14F-4D97-AF65-F5344CB8AC3E}">
        <p14:creationId xmlns:p14="http://schemas.microsoft.com/office/powerpoint/2010/main" val="15801828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58</a:t>
            </a:fld>
            <a:endParaRPr lang="en-US"/>
          </a:p>
        </p:txBody>
      </p:sp>
    </p:spTree>
    <p:extLst>
      <p:ext uri="{BB962C8B-B14F-4D97-AF65-F5344CB8AC3E}">
        <p14:creationId xmlns:p14="http://schemas.microsoft.com/office/powerpoint/2010/main" val="11388859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BFCD49-275D-439E-95A5-A03E24F21F27}" type="slidenum">
              <a:rPr lang="en-US" smtClean="0"/>
              <a:t>59</a:t>
            </a:fld>
            <a:endParaRPr lang="en-US"/>
          </a:p>
        </p:txBody>
      </p:sp>
    </p:spTree>
    <p:extLst>
      <p:ext uri="{BB962C8B-B14F-4D97-AF65-F5344CB8AC3E}">
        <p14:creationId xmlns:p14="http://schemas.microsoft.com/office/powerpoint/2010/main" val="533381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GUI in Windows</a:t>
            </a:r>
            <a:r>
              <a:rPr lang="en-US" baseline="0" dirty="0" smtClean="0"/>
              <a:t> 95 was an overwhelming success and changed with world.</a:t>
            </a:r>
            <a:br>
              <a:rPr lang="en-US" baseline="0" dirty="0" smtClean="0"/>
            </a:br>
            <a:r>
              <a:rPr lang="en-US" baseline="0" dirty="0" smtClean="0"/>
              <a:t>Microsoft also decided to get into the Server business</a:t>
            </a:r>
          </a:p>
        </p:txBody>
      </p:sp>
      <p:sp>
        <p:nvSpPr>
          <p:cNvPr id="4" name="Slide Number Placeholder 3"/>
          <p:cNvSpPr>
            <a:spLocks noGrp="1"/>
          </p:cNvSpPr>
          <p:nvPr>
            <p:ph type="sldNum" sz="quarter" idx="10"/>
          </p:nvPr>
        </p:nvSpPr>
        <p:spPr/>
        <p:txBody>
          <a:bodyPr/>
          <a:lstStyle/>
          <a:p>
            <a:fld id="{F5BFCD49-275D-439E-95A5-A03E24F21F27}" type="slidenum">
              <a:rPr lang="en-US" smtClean="0"/>
              <a:t>5</a:t>
            </a:fld>
            <a:endParaRPr lang="en-US"/>
          </a:p>
        </p:txBody>
      </p:sp>
    </p:spTree>
    <p:extLst>
      <p:ext uri="{BB962C8B-B14F-4D97-AF65-F5344CB8AC3E}">
        <p14:creationId xmlns:p14="http://schemas.microsoft.com/office/powerpoint/2010/main" val="156307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time, the defining</a:t>
            </a:r>
            <a:r>
              <a:rPr lang="en-US" baseline="0" dirty="0" smtClean="0"/>
              <a:t> experience of Windows was something call the Blue Screen of death so the idea that you would actually run your business on it was something regarded with a serious amount of </a:t>
            </a:r>
            <a:r>
              <a:rPr lang="en-US" baseline="0" dirty="0" err="1" smtClean="0"/>
              <a:t>skeptism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6</a:t>
            </a:fld>
            <a:endParaRPr lang="en-US"/>
          </a:p>
        </p:txBody>
      </p:sp>
    </p:spTree>
    <p:extLst>
      <p:ext uri="{BB962C8B-B14F-4D97-AF65-F5344CB8AC3E}">
        <p14:creationId xmlns:p14="http://schemas.microsoft.com/office/powerpoint/2010/main" val="8648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Microsoft’s approach to management was running into problems</a:t>
            </a:r>
            <a:r>
              <a:rPr lang="en-US" baseline="0" dirty="0" smtClean="0"/>
              <a:t> as well.</a:t>
            </a:r>
          </a:p>
        </p:txBody>
      </p:sp>
      <p:sp>
        <p:nvSpPr>
          <p:cNvPr id="4" name="Slide Number Placeholder 3"/>
          <p:cNvSpPr>
            <a:spLocks noGrp="1"/>
          </p:cNvSpPr>
          <p:nvPr>
            <p:ph type="sldNum" sz="quarter" idx="10"/>
          </p:nvPr>
        </p:nvSpPr>
        <p:spPr/>
        <p:txBody>
          <a:bodyPr/>
          <a:lstStyle/>
          <a:p>
            <a:fld id="{F5BFCD49-275D-439E-95A5-A03E24F21F27}" type="slidenum">
              <a:rPr lang="en-US" smtClean="0"/>
              <a:t>7</a:t>
            </a:fld>
            <a:endParaRPr lang="en-US"/>
          </a:p>
        </p:txBody>
      </p:sp>
    </p:spTree>
    <p:extLst>
      <p:ext uri="{BB962C8B-B14F-4D97-AF65-F5344CB8AC3E}">
        <p14:creationId xmlns:p14="http://schemas.microsoft.com/office/powerpoint/2010/main" val="4042286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great</a:t>
            </a:r>
            <a:r>
              <a:rPr lang="en-US" baseline="0" dirty="0" smtClean="0"/>
              <a:t> thing about Microsoft is our willingness to be self critical and to address our problems.</a:t>
            </a:r>
          </a:p>
          <a:p>
            <a:r>
              <a:rPr lang="en-US" baseline="0" dirty="0" smtClean="0"/>
              <a:t>During a review of the Server business, Bill decided that he needed an industry expert to help them out.	</a:t>
            </a:r>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8</a:t>
            </a:fld>
            <a:endParaRPr lang="en-US"/>
          </a:p>
        </p:txBody>
      </p:sp>
    </p:spTree>
    <p:extLst>
      <p:ext uri="{BB962C8B-B14F-4D97-AF65-F5344CB8AC3E}">
        <p14:creationId xmlns:p14="http://schemas.microsoft.com/office/powerpoint/2010/main" val="4061344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when I got the call</a:t>
            </a:r>
            <a:endParaRPr lang="en-US" dirty="0"/>
          </a:p>
        </p:txBody>
      </p:sp>
      <p:sp>
        <p:nvSpPr>
          <p:cNvPr id="4" name="Slide Number Placeholder 3"/>
          <p:cNvSpPr>
            <a:spLocks noGrp="1"/>
          </p:cNvSpPr>
          <p:nvPr>
            <p:ph type="sldNum" sz="quarter" idx="10"/>
          </p:nvPr>
        </p:nvSpPr>
        <p:spPr/>
        <p:txBody>
          <a:bodyPr/>
          <a:lstStyle/>
          <a:p>
            <a:fld id="{F5BFCD49-275D-439E-95A5-A03E24F21F27}" type="slidenum">
              <a:rPr lang="en-US" smtClean="0"/>
              <a:t>9</a:t>
            </a:fld>
            <a:endParaRPr lang="en-US"/>
          </a:p>
        </p:txBody>
      </p:sp>
    </p:spTree>
    <p:extLst>
      <p:ext uri="{BB962C8B-B14F-4D97-AF65-F5344CB8AC3E}">
        <p14:creationId xmlns:p14="http://schemas.microsoft.com/office/powerpoint/2010/main" val="3066055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93BDC8-263C-4268-BA8A-10FDEB2F925D}"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B4515-A15E-4F54-BFD5-481078A400BC}" type="slidenum">
              <a:rPr lang="en-US" smtClean="0"/>
              <a:t>‹#›</a:t>
            </a:fld>
            <a:endParaRPr lang="en-US"/>
          </a:p>
        </p:txBody>
      </p:sp>
    </p:spTree>
    <p:extLst>
      <p:ext uri="{BB962C8B-B14F-4D97-AF65-F5344CB8AC3E}">
        <p14:creationId xmlns:p14="http://schemas.microsoft.com/office/powerpoint/2010/main" val="141555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93BDC8-263C-4268-BA8A-10FDEB2F925D}"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B4515-A15E-4F54-BFD5-481078A400BC}" type="slidenum">
              <a:rPr lang="en-US" smtClean="0"/>
              <a:t>‹#›</a:t>
            </a:fld>
            <a:endParaRPr lang="en-US"/>
          </a:p>
        </p:txBody>
      </p:sp>
    </p:spTree>
    <p:extLst>
      <p:ext uri="{BB962C8B-B14F-4D97-AF65-F5344CB8AC3E}">
        <p14:creationId xmlns:p14="http://schemas.microsoft.com/office/powerpoint/2010/main" val="2530923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93BDC8-263C-4268-BA8A-10FDEB2F925D}"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B4515-A15E-4F54-BFD5-481078A400BC}" type="slidenum">
              <a:rPr lang="en-US" smtClean="0"/>
              <a:t>‹#›</a:t>
            </a:fld>
            <a:endParaRPr lang="en-US"/>
          </a:p>
        </p:txBody>
      </p:sp>
    </p:spTree>
    <p:extLst>
      <p:ext uri="{BB962C8B-B14F-4D97-AF65-F5344CB8AC3E}">
        <p14:creationId xmlns:p14="http://schemas.microsoft.com/office/powerpoint/2010/main" val="2432288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39019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2"/>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2"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80332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2"/>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2" y="1447801"/>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87365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52" y="1447801"/>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80098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08528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2580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375" y="1295408"/>
            <a:ext cx="10972801" cy="3933947"/>
          </a:xfrm>
        </p:spPr>
        <p:txBody>
          <a:bodyPr>
            <a:noAutofit/>
          </a:bodyPr>
          <a:lstStyle>
            <a:lvl1pPr marL="0">
              <a:lnSpc>
                <a:spcPts val="2599"/>
              </a:lnSpc>
              <a:spcBef>
                <a:spcPts val="0"/>
              </a:spcBef>
              <a:buNone/>
              <a:defRPr sz="1600">
                <a:solidFill>
                  <a:schemeClr val="bg1">
                    <a:lumMod val="50000"/>
                  </a:schemeClr>
                </a:solidFill>
              </a:defRPr>
            </a:lvl1pPr>
            <a:lvl2pPr>
              <a:lnSpc>
                <a:spcPts val="2599"/>
              </a:lnSpc>
              <a:spcBef>
                <a:spcPts val="0"/>
              </a:spcBef>
              <a:buNone/>
              <a:defRPr sz="1600">
                <a:solidFill>
                  <a:schemeClr val="bg1">
                    <a:lumMod val="50000"/>
                  </a:schemeClr>
                </a:solidFill>
              </a:defRPr>
            </a:lvl2pPr>
            <a:lvl3pPr>
              <a:lnSpc>
                <a:spcPts val="2599"/>
              </a:lnSpc>
              <a:spcBef>
                <a:spcPts val="0"/>
              </a:spcBef>
              <a:buNone/>
              <a:defRPr sz="1600">
                <a:solidFill>
                  <a:schemeClr val="bg1">
                    <a:lumMod val="50000"/>
                  </a:schemeClr>
                </a:solidFill>
              </a:defRPr>
            </a:lvl3pPr>
            <a:lvl4pPr>
              <a:lnSpc>
                <a:spcPts val="2599"/>
              </a:lnSpc>
              <a:spcBef>
                <a:spcPts val="0"/>
              </a:spcBef>
              <a:buNone/>
              <a:defRPr sz="1600">
                <a:solidFill>
                  <a:schemeClr val="bg1">
                    <a:lumMod val="50000"/>
                  </a:schemeClr>
                </a:solidFill>
              </a:defRPr>
            </a:lvl4pPr>
            <a:lvl5pPr>
              <a:lnSpc>
                <a:spcPts val="2599"/>
              </a:lnSpc>
              <a:spcBef>
                <a:spcPts val="0"/>
              </a:spcBef>
              <a:buNone/>
              <a:defRPr sz="1600">
                <a:solidFill>
                  <a:schemeClr val="bg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11523913" y="5207"/>
            <a:ext cx="668093" cy="365125"/>
          </a:xfrm>
          <a:prstGeom prst="rect">
            <a:avLst/>
          </a:prstGeom>
        </p:spPr>
        <p:txBody>
          <a:bodyPr lIns="91396" tIns="45699" rIns="91396" bIns="45699"/>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itle 1"/>
          <p:cNvSpPr>
            <a:spLocks noGrp="1"/>
          </p:cNvSpPr>
          <p:nvPr>
            <p:ph type="title" hasCustomPrompt="1"/>
          </p:nvPr>
        </p:nvSpPr>
        <p:spPr>
          <a:xfrm>
            <a:off x="5" y="180011"/>
            <a:ext cx="11114253" cy="658640"/>
          </a:xfrm>
        </p:spPr>
        <p:txBody>
          <a:bodyPr>
            <a:normAutofit/>
          </a:bodyPr>
          <a:lstStyle>
            <a:lvl1pPr>
              <a:defRPr sz="2399">
                <a:solidFill>
                  <a:schemeClr val="bg1"/>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24478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17420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17420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356354"/>
            <a:ext cx="2844800" cy="365125"/>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fld id="{897A040A-DEBB-4E6B-AB9A-574939C88ADD}"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10/20/2015</a:t>
            </a:fld>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Footer Placeholder 5"/>
          <p:cNvSpPr>
            <a:spLocks noGrp="1"/>
          </p:cNvSpPr>
          <p:nvPr>
            <p:ph type="ftr" sz="quarter" idx="11"/>
          </p:nvPr>
        </p:nvSpPr>
        <p:spPr>
          <a:xfrm>
            <a:off x="4165600" y="6356354"/>
            <a:ext cx="3860800" cy="365125"/>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8737600" y="6356354"/>
            <a:ext cx="2844800" cy="365125"/>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05068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93BDC8-263C-4268-BA8A-10FDEB2F925D}"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B4515-A15E-4F54-BFD5-481078A400BC}" type="slidenum">
              <a:rPr lang="en-US" smtClean="0"/>
              <a:t>‹#›</a:t>
            </a:fld>
            <a:endParaRPr lang="en-US"/>
          </a:p>
        </p:txBody>
      </p:sp>
    </p:spTree>
    <p:extLst>
      <p:ext uri="{BB962C8B-B14F-4D97-AF65-F5344CB8AC3E}">
        <p14:creationId xmlns:p14="http://schemas.microsoft.com/office/powerpoint/2010/main" val="19520729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325858"/>
          </a:xfrm>
        </p:spPr>
        <p:txBody>
          <a:bodyPr lIns="182880"/>
          <a:lstStyle>
            <a:lvl1pPr marL="0" indent="0">
              <a:buFontTx/>
              <a:buNone/>
              <a:defRPr sz="2353">
                <a:solidFill>
                  <a:schemeClr val="tx2"/>
                </a:solidFill>
                <a:latin typeface="+mj-lt"/>
              </a:defRPr>
            </a:lvl1pPr>
            <a:lvl2pPr marL="335984" indent="0">
              <a:buFontTx/>
              <a:buNone/>
              <a:defRPr sz="2353">
                <a:latin typeface="Segoe Pro Light"/>
              </a:defRPr>
            </a:lvl2pPr>
            <a:lvl3pPr marL="559973" indent="0">
              <a:buFontTx/>
              <a:buNone/>
              <a:defRPr sz="2353">
                <a:latin typeface="Segoe Pro Light"/>
              </a:defRPr>
            </a:lvl3pPr>
            <a:lvl4pPr marL="783961" indent="0">
              <a:buFontTx/>
              <a:buNone/>
              <a:defRPr sz="2353">
                <a:latin typeface="Segoe Pro Light"/>
              </a:defRPr>
            </a:lvl4pPr>
            <a:lvl5pPr marL="1007948" indent="0">
              <a:buFontTx/>
              <a:buNone/>
              <a:defRPr sz="2353">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7"/>
              </a:lnSpc>
              <a:buFontTx/>
              <a:buNone/>
              <a:defRPr sz="3527">
                <a:solidFill>
                  <a:schemeClr val="tx2"/>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a:xfrm>
            <a:off x="448212" y="6437243"/>
            <a:ext cx="3859607"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4853449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4"/>
            <a:ext cx="8964247" cy="3365024"/>
          </a:xfrm>
        </p:spPr>
        <p:txBody>
          <a:bodyPr lIns="146304" tIns="91440" rIns="146304" bIns="91440"/>
          <a:lstStyle>
            <a:lvl1pPr>
              <a:lnSpc>
                <a:spcPts val="6174"/>
              </a:lnSpc>
              <a:defRPr sz="5684"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69239" y="3877278"/>
            <a:ext cx="5378549" cy="1769715"/>
          </a:xfrm>
        </p:spPr>
        <p:txBody>
          <a:bodyPr/>
          <a:lstStyle>
            <a:lvl1pPr marL="0" indent="0">
              <a:lnSpc>
                <a:spcPts val="1765"/>
              </a:lnSpc>
              <a:spcBef>
                <a:spcPts val="1174"/>
              </a:spcBef>
              <a:buNone/>
              <a:defRPr sz="1567" baseline="0"/>
            </a:lvl1pPr>
            <a:lvl2pPr marL="0" indent="0">
              <a:lnSpc>
                <a:spcPts val="1765"/>
              </a:lnSpc>
              <a:spcBef>
                <a:spcPts val="1174"/>
              </a:spcBef>
              <a:buNone/>
              <a:defRPr sz="1567"/>
            </a:lvl2pPr>
            <a:lvl3pPr marL="0" indent="0">
              <a:lnSpc>
                <a:spcPts val="1765"/>
              </a:lnSpc>
              <a:spcBef>
                <a:spcPts val="1174"/>
              </a:spcBef>
              <a:buNone/>
              <a:defRPr sz="1567"/>
            </a:lvl3pPr>
            <a:lvl4pPr marL="0" indent="0">
              <a:lnSpc>
                <a:spcPts val="1765"/>
              </a:lnSpc>
              <a:spcBef>
                <a:spcPts val="1174"/>
              </a:spcBef>
              <a:buNone/>
              <a:defRPr sz="1567"/>
            </a:lvl4pPr>
            <a:lvl5pPr marL="0" indent="0">
              <a:lnSpc>
                <a:spcPts val="1765"/>
              </a:lnSpc>
              <a:spcBef>
                <a:spcPts val="1174"/>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38350403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4"/>
            <a:ext cx="8964247" cy="3365024"/>
          </a:xfrm>
        </p:spPr>
        <p:txBody>
          <a:bodyPr lIns="146304" tIns="91440" rIns="146304" bIns="91440"/>
          <a:lstStyle>
            <a:lvl1pPr>
              <a:lnSpc>
                <a:spcPts val="6174"/>
              </a:lnSpc>
              <a:defRPr sz="5684"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69239" y="3877278"/>
            <a:ext cx="5378549" cy="1769715"/>
          </a:xfrm>
        </p:spPr>
        <p:txBody>
          <a:bodyPr/>
          <a:lstStyle>
            <a:lvl1pPr marL="0" indent="0">
              <a:lnSpc>
                <a:spcPts val="1765"/>
              </a:lnSpc>
              <a:spcBef>
                <a:spcPts val="1174"/>
              </a:spcBef>
              <a:buNone/>
              <a:defRPr sz="1567" baseline="0">
                <a:solidFill>
                  <a:schemeClr val="bg1"/>
                </a:solidFill>
              </a:defRPr>
            </a:lvl1pPr>
            <a:lvl2pPr marL="0" indent="0">
              <a:lnSpc>
                <a:spcPts val="1765"/>
              </a:lnSpc>
              <a:spcBef>
                <a:spcPts val="1174"/>
              </a:spcBef>
              <a:buNone/>
              <a:defRPr sz="1567"/>
            </a:lvl2pPr>
            <a:lvl3pPr marL="0" indent="0">
              <a:lnSpc>
                <a:spcPts val="1765"/>
              </a:lnSpc>
              <a:spcBef>
                <a:spcPts val="1174"/>
              </a:spcBef>
              <a:buNone/>
              <a:defRPr sz="1567"/>
            </a:lvl3pPr>
            <a:lvl4pPr marL="0" indent="0">
              <a:lnSpc>
                <a:spcPts val="1765"/>
              </a:lnSpc>
              <a:spcBef>
                <a:spcPts val="1174"/>
              </a:spcBef>
              <a:buNone/>
              <a:defRPr sz="1567"/>
            </a:lvl4pPr>
            <a:lvl5pPr marL="0" indent="0">
              <a:lnSpc>
                <a:spcPts val="1765"/>
              </a:lnSpc>
              <a:spcBef>
                <a:spcPts val="1174"/>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37771376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4"/>
            <a:ext cx="8964247" cy="3365024"/>
          </a:xfrm>
        </p:spPr>
        <p:txBody>
          <a:bodyPr lIns="146304" tIns="91440" rIns="146304" bIns="91440"/>
          <a:lstStyle>
            <a:lvl1pPr>
              <a:lnSpc>
                <a:spcPts val="6174"/>
              </a:lnSpc>
              <a:defRPr sz="5684"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69239" y="3877278"/>
            <a:ext cx="5378549" cy="1769715"/>
          </a:xfrm>
        </p:spPr>
        <p:txBody>
          <a:bodyPr/>
          <a:lstStyle>
            <a:lvl1pPr marL="0" indent="0">
              <a:lnSpc>
                <a:spcPts val="1765"/>
              </a:lnSpc>
              <a:spcBef>
                <a:spcPts val="1174"/>
              </a:spcBef>
              <a:buNone/>
              <a:defRPr sz="1567" baseline="0">
                <a:solidFill>
                  <a:schemeClr val="bg1"/>
                </a:solidFill>
              </a:defRPr>
            </a:lvl1pPr>
            <a:lvl2pPr marL="0" indent="0">
              <a:lnSpc>
                <a:spcPts val="1765"/>
              </a:lnSpc>
              <a:spcBef>
                <a:spcPts val="1174"/>
              </a:spcBef>
              <a:buNone/>
              <a:defRPr sz="1567"/>
            </a:lvl2pPr>
            <a:lvl3pPr marL="0" indent="0">
              <a:lnSpc>
                <a:spcPts val="1765"/>
              </a:lnSpc>
              <a:spcBef>
                <a:spcPts val="1174"/>
              </a:spcBef>
              <a:buNone/>
              <a:defRPr sz="1567"/>
            </a:lvl3pPr>
            <a:lvl4pPr marL="0" indent="0">
              <a:lnSpc>
                <a:spcPts val="1765"/>
              </a:lnSpc>
              <a:spcBef>
                <a:spcPts val="1174"/>
              </a:spcBef>
              <a:buNone/>
              <a:defRPr sz="1567"/>
            </a:lvl4pPr>
            <a:lvl5pPr marL="0" indent="0">
              <a:lnSpc>
                <a:spcPts val="1765"/>
              </a:lnSpc>
              <a:spcBef>
                <a:spcPts val="1174"/>
              </a:spcBef>
              <a:buNone/>
              <a:defRPr sz="1567"/>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07501482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4"/>
              </a:lnSpc>
              <a:defRPr sz="5684"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69239" y="2801420"/>
            <a:ext cx="7519275" cy="2715922"/>
          </a:xfrm>
        </p:spPr>
        <p:txBody>
          <a:bodyPr/>
          <a:lstStyle>
            <a:lvl1pPr marL="0" indent="0">
              <a:lnSpc>
                <a:spcPts val="2549"/>
              </a:lnSpc>
              <a:spcBef>
                <a:spcPts val="2941"/>
              </a:spcBef>
              <a:buNone/>
              <a:defRPr sz="2353" baseline="0">
                <a:latin typeface="+mn-lt"/>
              </a:defRPr>
            </a:lvl1pPr>
            <a:lvl2pPr marL="0" indent="0">
              <a:lnSpc>
                <a:spcPts val="1765"/>
              </a:lnSpc>
              <a:spcBef>
                <a:spcPts val="1174"/>
              </a:spcBef>
              <a:buNone/>
              <a:defRPr sz="1567"/>
            </a:lvl2pPr>
            <a:lvl3pPr marL="0" indent="0">
              <a:lnSpc>
                <a:spcPts val="1765"/>
              </a:lnSpc>
              <a:spcBef>
                <a:spcPts val="1174"/>
              </a:spcBef>
              <a:buNone/>
              <a:defRPr sz="1567"/>
            </a:lvl3pPr>
            <a:lvl4pPr marL="0" indent="0">
              <a:lnSpc>
                <a:spcPts val="1765"/>
              </a:lnSpc>
              <a:spcBef>
                <a:spcPts val="1174"/>
              </a:spcBef>
              <a:buNone/>
              <a:defRPr sz="1567"/>
            </a:lvl4pPr>
            <a:lvl5pPr marL="0" indent="0">
              <a:lnSpc>
                <a:spcPts val="1765"/>
              </a:lnSpc>
              <a:spcBef>
                <a:spcPts val="1174"/>
              </a:spcBef>
              <a:buNone/>
              <a:defRPr sz="1567"/>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71655131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4"/>
              </a:lnSpc>
              <a:defRPr sz="5684"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69239" y="2801420"/>
            <a:ext cx="7519275" cy="2715922"/>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4"/>
              </a:spcBef>
              <a:buNone/>
              <a:defRPr sz="1567"/>
            </a:lvl2pPr>
            <a:lvl3pPr marL="0" indent="0">
              <a:lnSpc>
                <a:spcPts val="1765"/>
              </a:lnSpc>
              <a:spcBef>
                <a:spcPts val="1174"/>
              </a:spcBef>
              <a:buNone/>
              <a:defRPr sz="1567"/>
            </a:lvl3pPr>
            <a:lvl4pPr marL="0" indent="0">
              <a:lnSpc>
                <a:spcPts val="1765"/>
              </a:lnSpc>
              <a:spcBef>
                <a:spcPts val="1174"/>
              </a:spcBef>
              <a:buNone/>
              <a:defRPr sz="1567"/>
            </a:lvl4pPr>
            <a:lvl5pPr marL="0" indent="0">
              <a:lnSpc>
                <a:spcPts val="1765"/>
              </a:lnSpc>
              <a:spcBef>
                <a:spcPts val="1174"/>
              </a:spcBef>
              <a:buNone/>
              <a:defRPr sz="1567"/>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98592686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4"/>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269239" y="2084175"/>
            <a:ext cx="8964248" cy="2595839"/>
          </a:xfrm>
        </p:spPr>
        <p:txBody>
          <a:bodyPr/>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391615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4"/>
            <a:ext cx="8964247" cy="979755"/>
          </a:xfrm>
        </p:spPr>
        <p:txBody>
          <a:bodyPr lIns="146304" tIns="91440" rIns="146304" bIns="91440"/>
          <a:lstStyle>
            <a:lvl1pPr>
              <a:lnSpc>
                <a:spcPts val="6174"/>
              </a:lnSpc>
              <a:defRPr sz="5684"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1085696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Text Placeholder 4"/>
          <p:cNvSpPr>
            <a:spLocks noGrp="1"/>
          </p:cNvSpPr>
          <p:nvPr>
            <p:ph type="body" sz="quarter" idx="11"/>
          </p:nvPr>
        </p:nvSpPr>
        <p:spPr>
          <a:xfrm>
            <a:off x="269243" y="348573"/>
            <a:ext cx="6274973" cy="670440"/>
          </a:xfrm>
        </p:spPr>
        <p:txBody>
          <a:bodyPr lIns="146304" tIns="109728" rIns="146304" bIns="109728" anchor="t" anchorCtr="0"/>
          <a:lstStyle>
            <a:lvl1pPr marL="0" indent="0">
              <a:lnSpc>
                <a:spcPts val="3527"/>
              </a:lnSpc>
              <a:buFontTx/>
              <a:buNone/>
              <a:defRPr sz="3527">
                <a:solidFill>
                  <a:schemeClr val="tx2"/>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2" y="2084172"/>
            <a:ext cx="3137515" cy="823046"/>
          </a:xfrm>
        </p:spPr>
        <p:txBody>
          <a:bodyPr/>
          <a:lstStyle>
            <a:lvl1pPr marL="0" indent="0">
              <a:lnSpc>
                <a:spcPct val="100000"/>
              </a:lnSpc>
              <a:spcBef>
                <a:spcPts val="0"/>
              </a:spcBef>
              <a:spcAft>
                <a:spcPts val="2941"/>
              </a:spcAft>
              <a:buNone/>
              <a:defRPr sz="1765">
                <a:latin typeface="+mn-lt"/>
              </a:defRPr>
            </a:lvl1pPr>
            <a:lvl2pPr marL="3110" indent="0">
              <a:lnSpc>
                <a:spcPts val="1419"/>
              </a:lnSpc>
              <a:spcBef>
                <a:spcPts val="0"/>
              </a:spcBef>
              <a:spcAft>
                <a:spcPts val="1174"/>
              </a:spcAft>
              <a:buNone/>
              <a:defRPr sz="1272"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6071665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12192000" cy="443198"/>
          </a:xfrm>
        </p:spPr>
        <p:txBody>
          <a:bodyPr/>
          <a:lstStyle>
            <a:lvl1pPr marL="0" indent="0">
              <a:buNone/>
              <a:defRPr>
                <a:solidFill>
                  <a:srgbClr val="505050"/>
                </a:solidFill>
              </a:defRPr>
            </a:lvl1pPr>
          </a:lstStyle>
          <a:p>
            <a:r>
              <a:rPr lang="en-US" smtClean="0"/>
              <a:t>Click icon to add picture</a:t>
            </a:r>
            <a:endParaRPr lang="en-US" dirty="0"/>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 Placeholder 8"/>
          <p:cNvSpPr>
            <a:spLocks noGrp="1"/>
          </p:cNvSpPr>
          <p:nvPr>
            <p:ph type="body" sz="quarter" idx="14"/>
          </p:nvPr>
        </p:nvSpPr>
        <p:spPr>
          <a:xfrm>
            <a:off x="269239" y="1218282"/>
            <a:ext cx="4930336" cy="2105513"/>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015" indent="0">
              <a:buNone/>
              <a:defRPr/>
            </a:lvl2pPr>
            <a:lvl3pPr marL="560027" indent="0">
              <a:buNone/>
              <a:defRPr/>
            </a:lvl3pPr>
            <a:lvl4pPr marL="784036" indent="0">
              <a:buNone/>
              <a:defRPr/>
            </a:lvl4pPr>
            <a:lvl5pPr marL="1008047" indent="0">
              <a:buNone/>
              <a:defRPr/>
            </a:lvl5p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1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1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1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1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01022979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93BDC8-263C-4268-BA8A-10FDEB2F925D}" type="datetimeFigureOut">
              <a:rPr lang="en-US" smtClean="0"/>
              <a:t>10/20/2015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BB4515-A15E-4F54-BFD5-481078A400BC}" type="slidenum">
              <a:rPr lang="en-US" smtClean="0"/>
              <a:t>‹#›</a:t>
            </a:fld>
            <a:endParaRPr lang="en-US"/>
          </a:p>
        </p:txBody>
      </p:sp>
    </p:spTree>
    <p:extLst>
      <p:ext uri="{BB962C8B-B14F-4D97-AF65-F5344CB8AC3E}">
        <p14:creationId xmlns:p14="http://schemas.microsoft.com/office/powerpoint/2010/main" val="25608970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 Placeholder 4"/>
          <p:cNvSpPr>
            <a:spLocks noGrp="1"/>
          </p:cNvSpPr>
          <p:nvPr>
            <p:ph type="body" sz="quarter" idx="10"/>
          </p:nvPr>
        </p:nvSpPr>
        <p:spPr>
          <a:xfrm>
            <a:off x="269418" y="271606"/>
            <a:ext cx="6274791" cy="641714"/>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5984" indent="0">
              <a:buFontTx/>
              <a:buNone/>
              <a:defRPr sz="2353">
                <a:latin typeface="Segoe Pro Light"/>
              </a:defRPr>
            </a:lvl2pPr>
            <a:lvl3pPr marL="559973" indent="0">
              <a:buFontTx/>
              <a:buNone/>
              <a:defRPr sz="2353">
                <a:latin typeface="Segoe Pro Light"/>
              </a:defRPr>
            </a:lvl3pPr>
            <a:lvl4pPr marL="783961" indent="0">
              <a:buFontTx/>
              <a:buNone/>
              <a:defRPr sz="2353">
                <a:latin typeface="Segoe Pro Light"/>
              </a:defRPr>
            </a:lvl4pPr>
            <a:lvl5pPr marL="10079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56931721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836319"/>
          </a:xfrm>
        </p:spPr>
        <p:txBody>
          <a:bodyPr lIns="146304" tIns="91440" rIns="146304" bIns="91440"/>
          <a:lstStyle>
            <a:lvl1pPr marL="0" indent="0">
              <a:lnSpc>
                <a:spcPct val="90000"/>
              </a:lnSpc>
              <a:buFontTx/>
              <a:buNone/>
              <a:defRPr sz="4703">
                <a:solidFill>
                  <a:schemeClr val="tx2"/>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2" y="6437243"/>
            <a:ext cx="3859607"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Slide Number Placeholder 2"/>
          <p:cNvSpPr>
            <a:spLocks noGrp="1"/>
          </p:cNvSpPr>
          <p:nvPr>
            <p:ph type="sldNum" sz="quarter" idx="15"/>
          </p:nvPr>
        </p:nvSpPr>
        <p:spPr>
          <a:xfrm>
            <a:off x="11367166" y="6437243"/>
            <a:ext cx="555596"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 Placeholder 4"/>
          <p:cNvSpPr>
            <a:spLocks noGrp="1"/>
          </p:cNvSpPr>
          <p:nvPr>
            <p:ph type="body" sz="quarter" idx="10"/>
          </p:nvPr>
        </p:nvSpPr>
        <p:spPr>
          <a:xfrm>
            <a:off x="269419" y="271606"/>
            <a:ext cx="6274791" cy="641714"/>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5984" indent="0">
              <a:buFontTx/>
              <a:buNone/>
              <a:defRPr sz="2353">
                <a:latin typeface="Segoe Pro Light"/>
              </a:defRPr>
            </a:lvl2pPr>
            <a:lvl3pPr marL="559973" indent="0">
              <a:buFontTx/>
              <a:buNone/>
              <a:defRPr sz="2353">
                <a:latin typeface="Segoe Pro Light"/>
              </a:defRPr>
            </a:lvl3pPr>
            <a:lvl4pPr marL="783961" indent="0">
              <a:buFontTx/>
              <a:buNone/>
              <a:defRPr sz="2353">
                <a:latin typeface="Segoe Pro Light"/>
              </a:defRPr>
            </a:lvl4pPr>
            <a:lvl5pPr marL="10079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6818558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271606"/>
            <a:ext cx="6274790" cy="641714"/>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5984" indent="0">
              <a:buFontTx/>
              <a:buNone/>
              <a:defRPr sz="2353">
                <a:latin typeface="Segoe Pro Light"/>
              </a:defRPr>
            </a:lvl2pPr>
            <a:lvl3pPr marL="559973" indent="0">
              <a:buFontTx/>
              <a:buNone/>
              <a:defRPr sz="2353">
                <a:latin typeface="Segoe Pro Light"/>
              </a:defRPr>
            </a:lvl3pPr>
            <a:lvl4pPr marL="783961" indent="0">
              <a:buFontTx/>
              <a:buNone/>
              <a:defRPr sz="2353">
                <a:latin typeface="Segoe Pro Light"/>
              </a:defRPr>
            </a:lvl4pPr>
            <a:lvl5pPr marL="10079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1"/>
            <a:ext cx="2689274" cy="2510690"/>
          </a:xfrm>
        </p:spPr>
        <p:txBody>
          <a:bodyPr lIns="182880" tIns="146304" bIns="146304">
            <a:noAutofit/>
          </a:bodyPr>
          <a:lstStyle>
            <a:lvl1pPr marL="0" indent="0">
              <a:lnSpc>
                <a:spcPct val="90000"/>
              </a:lnSpc>
              <a:spcBef>
                <a:spcPts val="294"/>
              </a:spcBef>
              <a:spcAft>
                <a:spcPts val="588"/>
              </a:spcAft>
              <a:buFontTx/>
              <a:buNone/>
              <a:defRPr sz="1174" b="0">
                <a:solidFill>
                  <a:schemeClr val="tx2"/>
                </a:solidFill>
                <a:latin typeface="+mn-lt"/>
                <a:cs typeface="Segoe Pro"/>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4" b="0">
                <a:solidFill>
                  <a:schemeClr val="tx2"/>
                </a:solidFill>
                <a:latin typeface="+mn-lt"/>
                <a:cs typeface="Segoe Pro"/>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4" b="0">
                <a:solidFill>
                  <a:schemeClr val="tx2"/>
                </a:solidFill>
                <a:latin typeface="Segoe Pro"/>
                <a:cs typeface="Segoe Pro"/>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4" b="0">
                <a:solidFill>
                  <a:schemeClr val="tx2"/>
                </a:solidFill>
                <a:latin typeface="+mn-lt"/>
                <a:cs typeface="Segoe Pro"/>
              </a:defRPr>
            </a:lvl1pPr>
            <a:lvl2pPr marL="335984" indent="0">
              <a:buFontTx/>
              <a:buNone/>
              <a:defRPr/>
            </a:lvl2pPr>
            <a:lvl3pPr marL="559973" indent="0">
              <a:buFontTx/>
              <a:buNone/>
              <a:defRPr/>
            </a:lvl3pPr>
            <a:lvl4pPr marL="783961" indent="0">
              <a:buFontTx/>
              <a:buNone/>
              <a:defRPr/>
            </a:lvl4pPr>
            <a:lvl5pPr marL="10079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2" y="6437243"/>
            <a:ext cx="3859607" cy="134483"/>
          </a:xfrm>
          <a:prstGeom prst="rect">
            <a:avLst/>
          </a:prstGeom>
        </p:spPr>
        <p:txBody>
          <a:bodyPr/>
          <a:lstStyle>
            <a:lvl1pPr>
              <a:defRPr>
                <a:solidFill>
                  <a:srgbClr val="505050"/>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05050"/>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64279213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000000"/>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926201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p:cNvGrpSpPr/>
          <p:nvPr userDrawn="1"/>
        </p:nvGrpSpPr>
        <p:grpSpPr>
          <a:xfrm>
            <a:off x="273133" y="291071"/>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1" y="2080955"/>
            <a:ext cx="11653523" cy="2574423"/>
          </a:xfrm>
        </p:spPr>
        <p:txBody>
          <a:bodyPr lIns="146304" tIns="91440" rIns="146304" bIns="91440"/>
          <a:lstStyle>
            <a:lvl1pPr marL="0" indent="0">
              <a:lnSpc>
                <a:spcPct val="90000"/>
              </a:lnSpc>
              <a:buFontTx/>
              <a:buNone/>
              <a:defRPr sz="8625" b="0">
                <a:solidFill>
                  <a:schemeClr val="bg1"/>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84882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 Placeholder 4"/>
          <p:cNvSpPr>
            <a:spLocks noGrp="1"/>
          </p:cNvSpPr>
          <p:nvPr>
            <p:ph type="body" sz="quarter" idx="13"/>
          </p:nvPr>
        </p:nvSpPr>
        <p:spPr>
          <a:xfrm>
            <a:off x="269241" y="291069"/>
            <a:ext cx="11653523" cy="917880"/>
          </a:xfrm>
        </p:spPr>
        <p:txBody>
          <a:bodyPr lIns="146304" tIns="91440" rIns="146304" bIns="91440"/>
          <a:lstStyle>
            <a:lvl1pPr marL="0" indent="0">
              <a:lnSpc>
                <a:spcPct val="90000"/>
              </a:lnSpc>
              <a:buFontTx/>
              <a:buNone/>
              <a:defRPr sz="5292">
                <a:solidFill>
                  <a:schemeClr val="bg1"/>
                </a:solidFill>
                <a:latin typeface="+mj-lt"/>
              </a:defRPr>
            </a:lvl1pPr>
            <a:lvl2pPr marL="335984" indent="0">
              <a:buFontTx/>
              <a:buNone/>
              <a:defRPr sz="3527">
                <a:latin typeface="Segoe Pro Light"/>
              </a:defRPr>
            </a:lvl2pPr>
            <a:lvl3pPr marL="559973" indent="0">
              <a:buFontTx/>
              <a:buNone/>
              <a:defRPr sz="3527">
                <a:latin typeface="Segoe Pro Light"/>
              </a:defRPr>
            </a:lvl3pPr>
            <a:lvl4pPr marL="783961" indent="0">
              <a:buFontTx/>
              <a:buNone/>
              <a:defRPr sz="3527">
                <a:latin typeface="Segoe Pro Light"/>
              </a:defRPr>
            </a:lvl4pPr>
            <a:lvl5pPr marL="1007948" indent="0">
              <a:buFontTx/>
              <a:buNone/>
              <a:defRPr sz="3527">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58004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01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6174264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3066505"/>
            <a:ext cx="11007660" cy="814647"/>
          </a:xfrm>
        </p:spPr>
        <p:txBody>
          <a:bodyPr anchor="ctr"/>
          <a:lstStyle>
            <a:lvl1pPr>
              <a:defRPr sz="5880">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8" y="482865"/>
            <a:ext cx="1225864" cy="261495"/>
          </a:xfrm>
          <a:prstGeom prst="rect">
            <a:avLst/>
          </a:prstGeom>
        </p:spPr>
      </p:pic>
    </p:spTree>
    <p:extLst>
      <p:ext uri="{BB962C8B-B14F-4D97-AF65-F5344CB8AC3E}">
        <p14:creationId xmlns:p14="http://schemas.microsoft.com/office/powerpoint/2010/main" val="234837248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7355952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77"/>
            <a:ext cx="11653523" cy="1865248"/>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36" indent="0">
              <a:buNone/>
              <a:defRPr/>
            </a:lvl3pPr>
            <a:lvl4pPr marL="447870" indent="0">
              <a:buNone/>
              <a:defRPr/>
            </a:lvl4pPr>
            <a:lvl5pPr marL="67180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168073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93BDC8-263C-4268-BA8A-10FDEB2F925D}" type="datetimeFigureOut">
              <a:rPr lang="en-US" smtClean="0"/>
              <a:t>10/20/2015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BB4515-A15E-4F54-BFD5-481078A400BC}" type="slidenum">
              <a:rPr lang="en-US" smtClean="0"/>
              <a:t>‹#›</a:t>
            </a:fld>
            <a:endParaRPr lang="en-US"/>
          </a:p>
        </p:txBody>
      </p:sp>
    </p:spTree>
    <p:extLst>
      <p:ext uri="{BB962C8B-B14F-4D97-AF65-F5344CB8AC3E}">
        <p14:creationId xmlns:p14="http://schemas.microsoft.com/office/powerpoint/2010/main" val="586244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93BDC8-263C-4268-BA8A-10FDEB2F925D}" type="datetimeFigureOut">
              <a:rPr lang="en-US" smtClean="0"/>
              <a:t>10/20/2015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BB4515-A15E-4F54-BFD5-481078A400BC}" type="slidenum">
              <a:rPr lang="en-US" smtClean="0"/>
              <a:t>‹#›</a:t>
            </a:fld>
            <a:endParaRPr lang="en-US"/>
          </a:p>
        </p:txBody>
      </p:sp>
    </p:spTree>
    <p:extLst>
      <p:ext uri="{BB962C8B-B14F-4D97-AF65-F5344CB8AC3E}">
        <p14:creationId xmlns:p14="http://schemas.microsoft.com/office/powerpoint/2010/main" val="495782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93BDC8-263C-4268-BA8A-10FDEB2F925D}" type="datetimeFigureOut">
              <a:rPr lang="en-US" smtClean="0"/>
              <a:t>10/20/2015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BB4515-A15E-4F54-BFD5-481078A400BC}" type="slidenum">
              <a:rPr lang="en-US" smtClean="0"/>
              <a:t>‹#›</a:t>
            </a:fld>
            <a:endParaRPr lang="en-US"/>
          </a:p>
        </p:txBody>
      </p:sp>
    </p:spTree>
    <p:extLst>
      <p:ext uri="{BB962C8B-B14F-4D97-AF65-F5344CB8AC3E}">
        <p14:creationId xmlns:p14="http://schemas.microsoft.com/office/powerpoint/2010/main" val="578674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3BDC8-263C-4268-BA8A-10FDEB2F925D}" type="datetimeFigureOut">
              <a:rPr lang="en-US" smtClean="0"/>
              <a:t>10/20/2015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BB4515-A15E-4F54-BFD5-481078A400BC}" type="slidenum">
              <a:rPr lang="en-US" smtClean="0"/>
              <a:t>‹#›</a:t>
            </a:fld>
            <a:endParaRPr lang="en-US"/>
          </a:p>
        </p:txBody>
      </p:sp>
    </p:spTree>
    <p:extLst>
      <p:ext uri="{BB962C8B-B14F-4D97-AF65-F5344CB8AC3E}">
        <p14:creationId xmlns:p14="http://schemas.microsoft.com/office/powerpoint/2010/main" val="1688006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793BDC8-263C-4268-BA8A-10FDEB2F925D}" type="datetimeFigureOut">
              <a:rPr lang="en-US" smtClean="0"/>
              <a:t>10/20/2015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BB4515-A15E-4F54-BFD5-481078A400BC}" type="slidenum">
              <a:rPr lang="en-US" smtClean="0"/>
              <a:t>‹#›</a:t>
            </a:fld>
            <a:endParaRPr lang="en-US"/>
          </a:p>
        </p:txBody>
      </p:sp>
    </p:spTree>
    <p:extLst>
      <p:ext uri="{BB962C8B-B14F-4D97-AF65-F5344CB8AC3E}">
        <p14:creationId xmlns:p14="http://schemas.microsoft.com/office/powerpoint/2010/main" val="393242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793BDC8-263C-4268-BA8A-10FDEB2F925D}" type="datetimeFigureOut">
              <a:rPr lang="en-US" smtClean="0"/>
              <a:t>10/20/2015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BB4515-A15E-4F54-BFD5-481078A400BC}" type="slidenum">
              <a:rPr lang="en-US" smtClean="0"/>
              <a:t>‹#›</a:t>
            </a:fld>
            <a:endParaRPr lang="en-US"/>
          </a:p>
        </p:txBody>
      </p:sp>
    </p:spTree>
    <p:extLst>
      <p:ext uri="{BB962C8B-B14F-4D97-AF65-F5344CB8AC3E}">
        <p14:creationId xmlns:p14="http://schemas.microsoft.com/office/powerpoint/2010/main" val="896879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93BDC8-263C-4268-BA8A-10FDEB2F925D}" type="datetimeFigureOut">
              <a:rPr lang="en-US" smtClean="0"/>
              <a:t>10/20/2015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BB4515-A15E-4F54-BFD5-481078A400BC}" type="slidenum">
              <a:rPr lang="en-US" smtClean="0"/>
              <a:t>‹#›</a:t>
            </a:fld>
            <a:endParaRPr lang="en-US"/>
          </a:p>
        </p:txBody>
      </p:sp>
    </p:spTree>
    <p:extLst>
      <p:ext uri="{BB962C8B-B14F-4D97-AF65-F5344CB8AC3E}">
        <p14:creationId xmlns:p14="http://schemas.microsoft.com/office/powerpoint/2010/main" val="2606919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2"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1"/>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920211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Lst>
  <p:transition>
    <p:fade/>
  </p:transition>
  <p:txStyles>
    <p:titleStyle>
      <a:lvl1pPr algn="l" defTabSz="913798" rtl="0" eaLnBrk="1" latinLnBrk="0" hangingPunct="1">
        <a:lnSpc>
          <a:spcPct val="90000"/>
        </a:lnSpc>
        <a:spcBef>
          <a:spcPct val="0"/>
        </a:spcBef>
        <a:buNone/>
        <a:defRPr lang="en-US" sz="5497"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5862" indent="-345862" algn="l" defTabSz="913798"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849" indent="-283989" algn="l" defTabSz="913798" rtl="0" eaLnBrk="1" latinLnBrk="0" hangingPunct="1">
        <a:lnSpc>
          <a:spcPct val="90000"/>
        </a:lnSpc>
        <a:spcBef>
          <a:spcPct val="20000"/>
        </a:spcBef>
        <a:buSzPct val="90000"/>
        <a:buFont typeface="Arial" pitchFamily="34" charset="0"/>
        <a:buChar char="•"/>
        <a:tabLst>
          <a:tab pos="62984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835" indent="-283989" algn="l" defTabSz="91379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809" indent="-223700" algn="l" defTabSz="913798" rtl="0" eaLnBrk="1" latinLnBrk="0" hangingPunct="1">
        <a:lnSpc>
          <a:spcPct val="90000"/>
        </a:lnSpc>
        <a:spcBef>
          <a:spcPct val="20000"/>
        </a:spcBef>
        <a:buSzPct val="90000"/>
        <a:buFont typeface="Arial" pitchFamily="34" charset="0"/>
        <a:buChar char="•"/>
        <a:tabLst>
          <a:tab pos="913835"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856" indent="-230046" algn="l" defTabSz="913798"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946" indent="-228449" algn="l" defTabSz="91379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45" indent="-228449" algn="l" defTabSz="91379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45" indent="-228449" algn="l" defTabSz="91379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45" indent="-228449" algn="l" defTabSz="91379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8" rtl="0" eaLnBrk="1" latinLnBrk="0" hangingPunct="1">
        <a:defRPr sz="1900" kern="1200">
          <a:solidFill>
            <a:schemeClr val="tx1"/>
          </a:solidFill>
          <a:latin typeface="+mn-lt"/>
          <a:ea typeface="+mn-ea"/>
          <a:cs typeface="+mn-cs"/>
        </a:defRPr>
      </a:lvl1pPr>
      <a:lvl2pPr marL="456900" algn="l" defTabSz="913798" rtl="0" eaLnBrk="1" latinLnBrk="0" hangingPunct="1">
        <a:defRPr sz="1900" kern="1200">
          <a:solidFill>
            <a:schemeClr val="tx1"/>
          </a:solidFill>
          <a:latin typeface="+mn-lt"/>
          <a:ea typeface="+mn-ea"/>
          <a:cs typeface="+mn-cs"/>
        </a:defRPr>
      </a:lvl2pPr>
      <a:lvl3pPr marL="913798" algn="l" defTabSz="913798" rtl="0" eaLnBrk="1" latinLnBrk="0" hangingPunct="1">
        <a:defRPr sz="1900" kern="1200">
          <a:solidFill>
            <a:schemeClr val="tx1"/>
          </a:solidFill>
          <a:latin typeface="+mn-lt"/>
          <a:ea typeface="+mn-ea"/>
          <a:cs typeface="+mn-cs"/>
        </a:defRPr>
      </a:lvl3pPr>
      <a:lvl4pPr marL="1370698" algn="l" defTabSz="913798" rtl="0" eaLnBrk="1" latinLnBrk="0" hangingPunct="1">
        <a:defRPr sz="1900" kern="1200">
          <a:solidFill>
            <a:schemeClr val="tx1"/>
          </a:solidFill>
          <a:latin typeface="+mn-lt"/>
          <a:ea typeface="+mn-ea"/>
          <a:cs typeface="+mn-cs"/>
        </a:defRPr>
      </a:lvl4pPr>
      <a:lvl5pPr marL="1827598" algn="l" defTabSz="913798" rtl="0" eaLnBrk="1" latinLnBrk="0" hangingPunct="1">
        <a:defRPr sz="1900" kern="1200">
          <a:solidFill>
            <a:schemeClr val="tx1"/>
          </a:solidFill>
          <a:latin typeface="+mn-lt"/>
          <a:ea typeface="+mn-ea"/>
          <a:cs typeface="+mn-cs"/>
        </a:defRPr>
      </a:lvl5pPr>
      <a:lvl6pPr marL="2284496" algn="l" defTabSz="913798" rtl="0" eaLnBrk="1" latinLnBrk="0" hangingPunct="1">
        <a:defRPr sz="1900" kern="1200">
          <a:solidFill>
            <a:schemeClr val="tx1"/>
          </a:solidFill>
          <a:latin typeface="+mn-lt"/>
          <a:ea typeface="+mn-ea"/>
          <a:cs typeface="+mn-cs"/>
        </a:defRPr>
      </a:lvl6pPr>
      <a:lvl7pPr marL="2741396" algn="l" defTabSz="913798" rtl="0" eaLnBrk="1" latinLnBrk="0" hangingPunct="1">
        <a:defRPr sz="1900" kern="1200">
          <a:solidFill>
            <a:schemeClr val="tx1"/>
          </a:solidFill>
          <a:latin typeface="+mn-lt"/>
          <a:ea typeface="+mn-ea"/>
          <a:cs typeface="+mn-cs"/>
        </a:defRPr>
      </a:lvl7pPr>
      <a:lvl8pPr marL="3198296" algn="l" defTabSz="913798" rtl="0" eaLnBrk="1" latinLnBrk="0" hangingPunct="1">
        <a:defRPr sz="1900" kern="1200">
          <a:solidFill>
            <a:schemeClr val="tx1"/>
          </a:solidFill>
          <a:latin typeface="+mn-lt"/>
          <a:ea typeface="+mn-ea"/>
          <a:cs typeface="+mn-cs"/>
        </a:defRPr>
      </a:lvl8pPr>
      <a:lvl9pPr marL="3655194" algn="l" defTabSz="913798"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h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h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31.xml"/><Relationship Id="rId4" Type="http://schemas.openxmlformats.org/officeDocument/2006/relationships/image" Target="../media/image47.emf"/></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Cultural Battle To Remove Windows from Windows Server</a:t>
            </a:r>
          </a:p>
        </p:txBody>
      </p:sp>
      <p:sp>
        <p:nvSpPr>
          <p:cNvPr id="3" name="Subtitle 2"/>
          <p:cNvSpPr>
            <a:spLocks noGrp="1"/>
          </p:cNvSpPr>
          <p:nvPr>
            <p:ph type="subTitle" idx="1"/>
          </p:nvPr>
        </p:nvSpPr>
        <p:spPr/>
        <p:txBody>
          <a:bodyPr/>
          <a:lstStyle/>
          <a:p>
            <a:r>
              <a:rPr lang="en-US" dirty="0" smtClean="0"/>
              <a:t>Jeffrey </a:t>
            </a:r>
            <a:r>
              <a:rPr lang="en-US" dirty="0" smtClean="0"/>
              <a:t>Snover</a:t>
            </a:r>
            <a:endParaRPr lang="en-US" dirty="0" smtClean="0"/>
          </a:p>
        </p:txBody>
      </p:sp>
      <p:pic>
        <p:nvPicPr>
          <p:cNvPr id="4" name="Picture 3"/>
          <p:cNvPicPr>
            <a:picLocks noChangeAspect="1"/>
          </p:cNvPicPr>
          <p:nvPr/>
        </p:nvPicPr>
        <p:blipFill>
          <a:blip r:embed="rId3"/>
          <a:stretch>
            <a:fillRect/>
          </a:stretch>
        </p:blipFill>
        <p:spPr>
          <a:xfrm>
            <a:off x="7802879" y="3888463"/>
            <a:ext cx="4389121" cy="2969537"/>
          </a:xfrm>
          <a:prstGeom prst="rect">
            <a:avLst/>
          </a:prstGeom>
        </p:spPr>
      </p:pic>
    </p:spTree>
    <p:extLst>
      <p:ext uri="{BB962C8B-B14F-4D97-AF65-F5344CB8AC3E}">
        <p14:creationId xmlns:p14="http://schemas.microsoft.com/office/powerpoint/2010/main" val="1507898809"/>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digizmo.com/wp-content/uploads/2011/09/IBM-Tivol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618980"/>
            <a:ext cx="9372601" cy="56294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962400" y="1638300"/>
            <a:ext cx="4419600" cy="1938992"/>
          </a:xfrm>
          <a:prstGeom prst="rect">
            <a:avLst/>
          </a:prstGeom>
          <a:noFill/>
        </p:spPr>
        <p:txBody>
          <a:bodyPr wrap="square" lIns="91440" tIns="45720" rIns="91440" bIns="45720">
            <a:spAutoFit/>
          </a:bodyPr>
          <a:lstStyle/>
          <a:p>
            <a:pPr algn="ctr"/>
            <a:r>
              <a:rPr lang="en-US" sz="12000" b="1" cap="none" spc="0" dirty="0" smtClean="0">
                <a:ln w="0"/>
                <a:solidFill>
                  <a:schemeClr val="tx1"/>
                </a:solidFill>
                <a:effectLst>
                  <a:outerShdw blurRad="38100" dist="19050" dir="2700000" algn="tl" rotWithShape="0">
                    <a:schemeClr val="dk1">
                      <a:alpha val="40000"/>
                    </a:schemeClr>
                  </a:outerShdw>
                  <a:reflection blurRad="6350" stA="60000" endA="900" endPos="60000" dist="29997" dir="5400000" sy="-100000" algn="bl" rotWithShape="0"/>
                </a:effectLst>
              </a:rPr>
              <a:t>WHY</a:t>
            </a:r>
            <a:r>
              <a:rPr lang="en-US" sz="9600" b="1" cap="none" spc="0" dirty="0" smtClean="0">
                <a:ln w="0"/>
                <a:solidFill>
                  <a:schemeClr val="tx1"/>
                </a:solidFill>
                <a:effectLst>
                  <a:outerShdw blurRad="38100" dist="19050" dir="2700000" algn="tl" rotWithShape="0">
                    <a:schemeClr val="dk1">
                      <a:alpha val="40000"/>
                    </a:schemeClr>
                  </a:outerShdw>
                  <a:reflection blurRad="6350" stA="60000" endA="900" endPos="60000" dist="29997" dir="5400000" sy="-100000" algn="bl" rotWithShape="0"/>
                </a:effectLst>
              </a:rPr>
              <a:t>?</a:t>
            </a:r>
            <a:endParaRPr lang="en-US" sz="9600" b="1" cap="none" spc="0" dirty="0">
              <a:ln w="0"/>
              <a:solidFill>
                <a:schemeClr val="tx1"/>
              </a:solidFill>
              <a:effectLst>
                <a:outerShdw blurRad="38100" dist="19050" dir="2700000" algn="tl" rotWithShape="0">
                  <a:schemeClr val="dk1">
                    <a:alpha val="40000"/>
                  </a:schemeClr>
                </a:outerShdw>
                <a:reflection blurRad="6350" stA="60000" endA="900" endPos="60000" dist="29997" dir="5400000" sy="-100000" algn="bl" rotWithShape="0"/>
              </a:effectLst>
            </a:endParaRPr>
          </a:p>
        </p:txBody>
      </p:sp>
    </p:spTree>
    <p:extLst>
      <p:ext uri="{BB962C8B-B14F-4D97-AF65-F5344CB8AC3E}">
        <p14:creationId xmlns:p14="http://schemas.microsoft.com/office/powerpoint/2010/main" val="17552089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8802"/>
            <a:ext cx="12192000" cy="1015663"/>
          </a:xfrm>
          <a:prstGeom prst="rect">
            <a:avLst/>
          </a:prstGeom>
          <a:noFill/>
        </p:spPr>
        <p:txBody>
          <a:bodyPr wrap="square" rtlCol="0">
            <a:spAutoFit/>
          </a:bodyPr>
          <a:lstStyle/>
          <a:p>
            <a:pPr algn="ctr"/>
            <a:r>
              <a:rPr lang="en-US" sz="6000" dirty="0" smtClean="0"/>
              <a:t>Physics</a:t>
            </a:r>
            <a:endParaRPr lang="en-US" sz="6000" dirty="0"/>
          </a:p>
        </p:txBody>
      </p:sp>
      <p:sp>
        <p:nvSpPr>
          <p:cNvPr id="6" name="TextBox 5"/>
          <p:cNvSpPr txBox="1"/>
          <p:nvPr/>
        </p:nvSpPr>
        <p:spPr>
          <a:xfrm>
            <a:off x="0" y="5715001"/>
            <a:ext cx="12192000" cy="1015663"/>
          </a:xfrm>
          <a:prstGeom prst="rect">
            <a:avLst/>
          </a:prstGeom>
          <a:noFill/>
        </p:spPr>
        <p:txBody>
          <a:bodyPr wrap="square" rtlCol="0">
            <a:spAutoFit/>
          </a:bodyPr>
          <a:lstStyle/>
          <a:p>
            <a:pPr algn="ctr"/>
            <a:r>
              <a:rPr lang="en-US" sz="6000" dirty="0" smtClean="0"/>
              <a:t>Philosophy</a:t>
            </a:r>
            <a:endParaRPr lang="en-US" sz="6000" dirty="0"/>
          </a:p>
        </p:txBody>
      </p:sp>
      <p:grpSp>
        <p:nvGrpSpPr>
          <p:cNvPr id="4" name="Group 3"/>
          <p:cNvGrpSpPr/>
          <p:nvPr/>
        </p:nvGrpSpPr>
        <p:grpSpPr>
          <a:xfrm>
            <a:off x="486698" y="1074180"/>
            <a:ext cx="3445222" cy="4601104"/>
            <a:chOff x="486698" y="707921"/>
            <a:chExt cx="3616668" cy="4967365"/>
          </a:xfrm>
        </p:grpSpPr>
        <p:pic>
          <p:nvPicPr>
            <p:cNvPr id="11266" name="Picture 2" descr="http://upload.wikimedia.org/wikipedia/commons/3/39/GodfreyKneller-IsaacNewton-16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98" y="707921"/>
              <a:ext cx="3616668" cy="49673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6698" y="4094422"/>
              <a:ext cx="3616668" cy="1428787"/>
            </a:xfrm>
            <a:prstGeom prst="rect">
              <a:avLst/>
            </a:prstGeom>
            <a:noFill/>
          </p:spPr>
          <p:txBody>
            <a:bodyPr wrap="square" rtlCol="0">
              <a:spAutoFit/>
            </a:bodyPr>
            <a:lstStyle/>
            <a:p>
              <a:pPr algn="ctr"/>
              <a:r>
                <a:rPr lang="en-US" sz="4000" b="1" dirty="0" smtClean="0">
                  <a:solidFill>
                    <a:schemeClr val="bg1"/>
                  </a:solidFill>
                </a:rPr>
                <a:t>Newton</a:t>
              </a:r>
              <a:br>
                <a:rPr lang="en-US" sz="4000" b="1" dirty="0" smtClean="0">
                  <a:solidFill>
                    <a:schemeClr val="bg1"/>
                  </a:solidFill>
                </a:rPr>
              </a:br>
              <a:r>
                <a:rPr lang="en-US" sz="4000" b="1" dirty="0" smtClean="0">
                  <a:solidFill>
                    <a:schemeClr val="bg1"/>
                  </a:solidFill>
                </a:rPr>
                <a:t>F = MA</a:t>
              </a:r>
              <a:endParaRPr lang="en-US" sz="4000" b="1" dirty="0">
                <a:solidFill>
                  <a:schemeClr val="bg1"/>
                </a:solidFill>
              </a:endParaRPr>
            </a:p>
          </p:txBody>
        </p:sp>
      </p:grpSp>
      <p:grpSp>
        <p:nvGrpSpPr>
          <p:cNvPr id="7" name="Group 6"/>
          <p:cNvGrpSpPr/>
          <p:nvPr/>
        </p:nvGrpSpPr>
        <p:grpSpPr>
          <a:xfrm>
            <a:off x="7840980" y="1074180"/>
            <a:ext cx="3849571" cy="4601105"/>
            <a:chOff x="7756284" y="695201"/>
            <a:chExt cx="3934267" cy="4980085"/>
          </a:xfrm>
        </p:grpSpPr>
        <p:pic>
          <p:nvPicPr>
            <p:cNvPr id="5" name="Picture 2" descr="http://upload.wikimedia.org/wikipedia/commons/6/6a/Gottfried_Wilhelm_von_Leibni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6284" y="695201"/>
              <a:ext cx="3934267" cy="49800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56284" y="4126674"/>
              <a:ext cx="3934267" cy="1432447"/>
            </a:xfrm>
            <a:prstGeom prst="rect">
              <a:avLst/>
            </a:prstGeom>
            <a:noFill/>
          </p:spPr>
          <p:txBody>
            <a:bodyPr wrap="square" rtlCol="0">
              <a:spAutoFit/>
            </a:bodyPr>
            <a:lstStyle/>
            <a:p>
              <a:pPr algn="ctr"/>
              <a:r>
                <a:rPr lang="en-US" sz="4000" b="1" dirty="0" smtClean="0">
                  <a:solidFill>
                    <a:schemeClr val="bg1"/>
                  </a:solidFill>
                </a:rPr>
                <a:t>Leibniz</a:t>
              </a:r>
              <a:br>
                <a:rPr lang="en-US" sz="4000" b="1" dirty="0" smtClean="0">
                  <a:solidFill>
                    <a:schemeClr val="bg1"/>
                  </a:solidFill>
                </a:rPr>
              </a:br>
              <a:r>
                <a:rPr lang="en-US" sz="4000" b="1" dirty="0" smtClean="0">
                  <a:solidFill>
                    <a:schemeClr val="bg1"/>
                  </a:solidFill>
                </a:rPr>
                <a:t>Monads</a:t>
              </a:r>
              <a:endParaRPr lang="en-US" sz="4000" b="1" dirty="0">
                <a:solidFill>
                  <a:schemeClr val="bg1"/>
                </a:solidFill>
              </a:endParaRPr>
            </a:p>
          </p:txBody>
        </p:sp>
      </p:grpSp>
    </p:spTree>
    <p:extLst>
      <p:ext uri="{BB962C8B-B14F-4D97-AF65-F5344CB8AC3E}">
        <p14:creationId xmlns:p14="http://schemas.microsoft.com/office/powerpoint/2010/main" val="293880136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nearemmaus.files.wordpress.com/2014/01/friedrich-nietzsch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0"/>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5408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digizmo.com/wp-content/uploads/2011/09/IBM-Tivol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742950"/>
            <a:ext cx="9324785" cy="560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18186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2.bp.blogspot.com/_RAlP3BmEW1Q/TQNoCmOzyJI/AAAAAAAABVk/nBDlnBBJKFY/s1600/Windows-7-achtergronden-windows-7-wallpapers-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92253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20429281">
            <a:off x="2952750" y="2514600"/>
            <a:ext cx="6381750" cy="2038350"/>
          </a:xfrm>
          <a:prstGeom prst="roundRect">
            <a:avLst/>
          </a:prstGeom>
          <a:noFill/>
          <a:ln w="254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smtClean="0">
                <a:solidFill>
                  <a:srgbClr val="FF0000"/>
                </a:solidFill>
                <a:latin typeface="Baskerville Old Face" panose="02020602080505020303" pitchFamily="18" charset="0"/>
              </a:rPr>
              <a:t>HIRED</a:t>
            </a:r>
            <a:endParaRPr lang="en-US" b="1" dirty="0">
              <a:solidFill>
                <a:srgbClr val="FF0000"/>
              </a:solidFill>
              <a:latin typeface="Baskerville Old Face" panose="02020602080505020303" pitchFamily="18" charset="0"/>
            </a:endParaRPr>
          </a:p>
        </p:txBody>
      </p:sp>
    </p:spTree>
    <p:extLst>
      <p:ext uri="{BB962C8B-B14F-4D97-AF65-F5344CB8AC3E}">
        <p14:creationId xmlns:p14="http://schemas.microsoft.com/office/powerpoint/2010/main" val="3508393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prof-uis.com/img/tour_img/gui_them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1"/>
            <a:ext cx="12325350" cy="837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55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thinkbig.com/wp-content/uploads/2013/03/Facebook-Data-Cen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053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through CLIs</a:t>
            </a:r>
            <a:endParaRPr lang="en-US" dirty="0"/>
          </a:p>
        </p:txBody>
      </p:sp>
      <p:sp>
        <p:nvSpPr>
          <p:cNvPr id="4" name="TextBox 3"/>
          <p:cNvSpPr txBox="1"/>
          <p:nvPr/>
        </p:nvSpPr>
        <p:spPr>
          <a:xfrm>
            <a:off x="4819650" y="2914650"/>
            <a:ext cx="5543821" cy="1323439"/>
          </a:xfrm>
          <a:prstGeom prst="rect">
            <a:avLst/>
          </a:prstGeom>
          <a:noFill/>
        </p:spPr>
        <p:txBody>
          <a:bodyPr wrap="square" rtlCol="0">
            <a:spAutoFit/>
          </a:bodyPr>
          <a:lstStyle/>
          <a:p>
            <a:r>
              <a:rPr lang="en-US" sz="8000" dirty="0" smtClean="0"/>
              <a:t>Which 10?</a:t>
            </a:r>
            <a:endParaRPr lang="en-US" sz="8000"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713690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reactiongifs.com/r/ceob.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50678"/>
            <a:ext cx="5943599" cy="693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477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mmonplace.net/wp-content/uploads/2010/02/mainfra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79" y="-914400"/>
            <a:ext cx="12651475" cy="8438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869558"/>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public.bn1302.livefilestore.com/y3pPEvGGjdi0DDSlgVk8Bz5KqSGlbEbKp_Isreu0fUA0ioPXuyKi70vALLa5eHL4lB2gZhgAGOcps8BR3N48GCCefxfZdoNNfTAwtJbyMhLzQc/wmic-1.png?psid=1&amp;rdrts=1192269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52451"/>
            <a:ext cx="12839700" cy="10826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570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arabic-pen.com/wp-content/uploads/2015/02/bill-gat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89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027993"/>
      </p:ext>
    </p:extLst>
  </p:cSld>
  <p:clrMapOvr>
    <a:masterClrMapping/>
  </p:clrMapOvr>
  <mc:AlternateContent xmlns:mc="http://schemas.openxmlformats.org/markup-compatibility/2006" xmlns:p14="http://schemas.microsoft.com/office/powerpoint/2010/main">
    <mc:Choice Requires="p14">
      <p:transition spd="slow" p14:dur="2400">
        <p14:doors dir="ver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planet-source-code.com/vb/2010Redesign/images/LangugeHomePages/Microsoft.N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259" y="1590318"/>
            <a:ext cx="664845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167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Deep Rethink</a:t>
            </a:r>
            <a:endParaRPr lang="en-US" dirty="0"/>
          </a:p>
        </p:txBody>
      </p:sp>
      <p:sp>
        <p:nvSpPr>
          <p:cNvPr id="3" name="Content Placeholder 2"/>
          <p:cNvSpPr>
            <a:spLocks noGrp="1"/>
          </p:cNvSpPr>
          <p:nvPr>
            <p:ph idx="1"/>
          </p:nvPr>
        </p:nvSpPr>
        <p:spPr>
          <a:xfrm>
            <a:off x="2743200" y="2660649"/>
            <a:ext cx="8610600" cy="3516313"/>
          </a:xfrm>
        </p:spPr>
        <p:txBody>
          <a:bodyPr>
            <a:normAutofit/>
          </a:bodyPr>
          <a:lstStyle/>
          <a:p>
            <a:pPr marL="0" indent="0">
              <a:buNone/>
            </a:pPr>
            <a:r>
              <a:rPr lang="en-US" sz="8000" dirty="0" smtClean="0"/>
              <a:t>A | B |C</a:t>
            </a:r>
            <a:endParaRPr lang="en-US" sz="8000" dirty="0"/>
          </a:p>
        </p:txBody>
      </p:sp>
    </p:spTree>
    <p:extLst>
      <p:ext uri="{BB962C8B-B14F-4D97-AF65-F5344CB8AC3E}">
        <p14:creationId xmlns:p14="http://schemas.microsoft.com/office/powerpoint/2010/main" val="4185448175"/>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29047" y="147637"/>
            <a:ext cx="7172325" cy="6562725"/>
          </a:xfrm>
          <a:prstGeom prst="rect">
            <a:avLst/>
          </a:prstGeom>
        </p:spPr>
      </p:pic>
      <p:sp>
        <p:nvSpPr>
          <p:cNvPr id="3" name="Rectangle 2"/>
          <p:cNvSpPr/>
          <p:nvPr/>
        </p:nvSpPr>
        <p:spPr>
          <a:xfrm>
            <a:off x="7848959" y="0"/>
            <a:ext cx="952500" cy="7639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48959" y="1465854"/>
            <a:ext cx="4231916" cy="2954655"/>
          </a:xfrm>
          <a:prstGeom prst="rect">
            <a:avLst/>
          </a:prstGeom>
        </p:spPr>
        <p:txBody>
          <a:bodyPr wrap="square" rtlCol="0">
            <a:spAutoFit/>
          </a:bodyPr>
          <a:lstStyle/>
          <a:p>
            <a:pPr marL="342900" indent="-342900">
              <a:buFont typeface="+mj-lt"/>
              <a:buAutoNum type="arabicPeriod"/>
            </a:pPr>
            <a:r>
              <a:rPr lang="en-US" sz="2800" dirty="0">
                <a:latin typeface="Calibri" charset="0"/>
              </a:rPr>
              <a:t>The Problem</a:t>
            </a:r>
          </a:p>
          <a:p>
            <a:pPr marL="342900" indent="-342900">
              <a:buFont typeface="+mj-lt"/>
              <a:buAutoNum type="arabicPeriod"/>
            </a:pPr>
            <a:r>
              <a:rPr lang="en-US" sz="2800" dirty="0">
                <a:latin typeface="Calibri" charset="0"/>
              </a:rPr>
              <a:t>Philosophy &amp; approach </a:t>
            </a:r>
          </a:p>
          <a:p>
            <a:pPr marL="342900" indent="-342900">
              <a:buFont typeface="+mj-lt"/>
              <a:buAutoNum type="arabicPeriod"/>
            </a:pPr>
            <a:r>
              <a:rPr lang="en-US" sz="2800" dirty="0">
                <a:latin typeface="Calibri" charset="0"/>
              </a:rPr>
              <a:t>A roadmap</a:t>
            </a:r>
          </a:p>
          <a:p>
            <a:pPr marL="342900" indent="-342900">
              <a:buFont typeface="+mj-lt"/>
              <a:buAutoNum type="arabicPeriod"/>
            </a:pPr>
            <a:r>
              <a:rPr lang="en-US" sz="2800" dirty="0">
                <a:latin typeface="Calibri" charset="0"/>
              </a:rPr>
              <a:t>What success looks </a:t>
            </a:r>
            <a:r>
              <a:rPr lang="en-US" sz="2800" dirty="0" smtClean="0">
                <a:latin typeface="Calibri" charset="0"/>
              </a:rPr>
              <a:t>like</a:t>
            </a:r>
          </a:p>
          <a:p>
            <a:pPr marL="342900" indent="-342900">
              <a:buFont typeface="+mj-lt"/>
              <a:buAutoNum type="arabicPeriod"/>
            </a:pPr>
            <a:r>
              <a:rPr lang="en-US" sz="2800" dirty="0" smtClean="0">
                <a:latin typeface="Calibri" charset="0"/>
              </a:rPr>
              <a:t>Framework for contribution</a:t>
            </a:r>
            <a:endParaRPr lang="en-US" sz="2800" dirty="0">
              <a:latin typeface="Calibri" charset="0"/>
            </a:endParaRPr>
          </a:p>
          <a:p>
            <a:endParaRPr lang="en-US" dirty="0"/>
          </a:p>
        </p:txBody>
      </p:sp>
    </p:spTree>
    <p:extLst>
      <p:ext uri="{BB962C8B-B14F-4D97-AF65-F5344CB8AC3E}">
        <p14:creationId xmlns:p14="http://schemas.microsoft.com/office/powerpoint/2010/main" val="2784620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indowsitpro.com/site-files/windowsitpro.com/files/imagecache/large_img/uploads/2013/06/microsoft-org-chart-her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1461606"/>
            <a:ext cx="8826500" cy="4969544"/>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5648325" y="3333750"/>
            <a:ext cx="514350" cy="419100"/>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7962900" y="5492750"/>
            <a:ext cx="514350" cy="419100"/>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2" idx="5"/>
            <a:endCxn id="4" idx="1"/>
          </p:cNvCxnSpPr>
          <p:nvPr/>
        </p:nvCxnSpPr>
        <p:spPr>
          <a:xfrm>
            <a:off x="6087350" y="3691474"/>
            <a:ext cx="1950875" cy="186265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itle 6"/>
          <p:cNvSpPr>
            <a:spLocks noGrp="1"/>
          </p:cNvSpPr>
          <p:nvPr>
            <p:ph type="title"/>
          </p:nvPr>
        </p:nvSpPr>
        <p:spPr>
          <a:xfrm>
            <a:off x="838200" y="9525"/>
            <a:ext cx="10515600" cy="1325563"/>
          </a:xfrm>
        </p:spPr>
        <p:txBody>
          <a:bodyPr/>
          <a:lstStyle/>
          <a:p>
            <a:r>
              <a:rPr lang="en-US" dirty="0" smtClean="0"/>
              <a:t>Demoted!</a:t>
            </a:r>
            <a:endParaRPr lang="en-US" dirty="0"/>
          </a:p>
        </p:txBody>
      </p:sp>
    </p:spTree>
    <p:extLst>
      <p:ext uri="{BB962C8B-B14F-4D97-AF65-F5344CB8AC3E}">
        <p14:creationId xmlns:p14="http://schemas.microsoft.com/office/powerpoint/2010/main" val="2029235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1.bp.blogspot.com/_mPbW1pzTaVk/RyDe2l1MMlI/AAAAAAAAAaU/hTKjwfhAsWQ/s400/logo-windows-vis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181100"/>
            <a:ext cx="4902200" cy="49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457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2.bp.blogspot.com/-EXgGsU_QGpE/TVkzIQzp4BI/AAAAAAAAADY/NJI_tOWgCtA/s1600/18Windows-Longhor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2600" y="1373186"/>
            <a:ext cx="59309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790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p:cNvPicPr>
            <a:picLocks noChangeAspect="1"/>
          </p:cNvPicPr>
          <p:nvPr/>
        </p:nvPicPr>
        <p:blipFill>
          <a:blip r:embed="rId3"/>
          <a:stretch>
            <a:fillRect/>
          </a:stretch>
        </p:blipFill>
        <p:spPr>
          <a:xfrm>
            <a:off x="2178060" y="-48124"/>
            <a:ext cx="7056428" cy="7033124"/>
          </a:xfrm>
          <a:prstGeom prst="rect">
            <a:avLst/>
          </a:prstGeom>
        </p:spPr>
      </p:pic>
    </p:spTree>
    <p:extLst>
      <p:ext uri="{BB962C8B-B14F-4D97-AF65-F5344CB8AC3E}">
        <p14:creationId xmlns:p14="http://schemas.microsoft.com/office/powerpoint/2010/main" val="271353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24400" y="2517169"/>
            <a:ext cx="2743200" cy="1823662"/>
          </a:xfrm>
          <a:prstGeom prst="rect">
            <a:avLst/>
          </a:prstGeom>
        </p:spPr>
      </p:pic>
      <p:pic>
        <p:nvPicPr>
          <p:cNvPr id="3" name="Picture 2"/>
          <p:cNvPicPr>
            <a:picLocks noChangeAspect="1"/>
          </p:cNvPicPr>
          <p:nvPr/>
        </p:nvPicPr>
        <p:blipFill>
          <a:blip r:embed="rId3"/>
          <a:stretch>
            <a:fillRect/>
          </a:stretch>
        </p:blipFill>
        <p:spPr>
          <a:xfrm>
            <a:off x="0" y="-378663"/>
            <a:ext cx="12315240" cy="8141708"/>
          </a:xfrm>
          <a:prstGeom prst="rect">
            <a:avLst/>
          </a:prstGeom>
        </p:spPr>
      </p:pic>
    </p:spTree>
    <p:extLst>
      <p:ext uri="{BB962C8B-B14F-4D97-AF65-F5344CB8AC3E}">
        <p14:creationId xmlns:p14="http://schemas.microsoft.com/office/powerpoint/2010/main" val="3435518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upload.wikimedia.org/wikipedia/commons/f/f1/Ibm_pc_515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00" y="1379537"/>
            <a:ext cx="5477117" cy="508915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2.bp.blogspot.com/_GDCxZ1MHKng/TLlde4sAPmI/AAAAAAAAAIA/1FfO_ar9CHY/s1600/do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3652" y="1379537"/>
            <a:ext cx="5492748" cy="4119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194277"/>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7 rules for using </a:t>
            </a:r>
            <a:r>
              <a:rPr lang="en-US" dirty="0" smtClean="0"/>
              <a:t>.NET in </a:t>
            </a:r>
            <a:r>
              <a:rPr lang="en-US" dirty="0"/>
              <a:t>Windows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3343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274" y="1709738"/>
            <a:ext cx="10515600" cy="2852737"/>
          </a:xfrm>
        </p:spPr>
        <p:txBody>
          <a:bodyPr>
            <a:normAutofit/>
          </a:bodyPr>
          <a:lstStyle/>
          <a:p>
            <a:r>
              <a:rPr lang="en-US" sz="3600" dirty="0"/>
              <a:t>“Admins don’t want CLIs</a:t>
            </a:r>
            <a:r>
              <a:rPr lang="en-US" sz="3600" dirty="0" smtClean="0"/>
              <a:t>”</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“Which part of F@!$ng Windows is confusing you?”</a:t>
            </a:r>
            <a:endParaRPr lang="en-US" sz="36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9449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prof-uis.com/img/tour_img/gui_them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5090" y="0"/>
            <a:ext cx="10077295"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4" name="Heart 3"/>
          <p:cNvSpPr/>
          <p:nvPr/>
        </p:nvSpPr>
        <p:spPr>
          <a:xfrm>
            <a:off x="4143705" y="2155106"/>
            <a:ext cx="2809427" cy="2134740"/>
          </a:xfrm>
          <a:prstGeom prst="heart">
            <a:avLst/>
          </a:prstGeom>
          <a:solidFill>
            <a:srgbClr val="FF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9563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logthinkbig.com/wp-content/uploads/2013/03/Facebook-Data-Center.jpg"/>
          <p:cNvPicPr>
            <a:picLocks noChangeAspect="1" noChangeArrowheads="1"/>
          </p:cNvPicPr>
          <p:nvPr/>
        </p:nvPicPr>
        <p:blipFill rotWithShape="1">
          <a:blip r:embed="rId3">
            <a:extLst>
              <a:ext uri="{28A0092B-C50C-407E-A947-70E740481C1C}">
                <a14:useLocalDpi xmlns:a14="http://schemas.microsoft.com/office/drawing/2010/main" val="0"/>
              </a:ext>
            </a:extLst>
          </a:blip>
          <a:srcRect t="1" r="33015" b="-6111"/>
          <a:stretch/>
        </p:blipFill>
        <p:spPr bwMode="auto">
          <a:xfrm>
            <a:off x="5603875" y="0"/>
            <a:ext cx="7350125" cy="7277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4" name="Heart 3"/>
          <p:cNvSpPr/>
          <p:nvPr/>
        </p:nvSpPr>
        <p:spPr>
          <a:xfrm>
            <a:off x="3048000" y="798286"/>
            <a:ext cx="6618514" cy="4833257"/>
          </a:xfrm>
          <a:prstGeom prst="heart">
            <a:avLst/>
          </a:prstGeom>
          <a:solidFill>
            <a:srgbClr val="FF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132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89461" y="871038"/>
            <a:ext cx="4973638" cy="2308324"/>
          </a:xfrm>
          <a:prstGeom prst="rect">
            <a:avLst/>
          </a:prstGeom>
        </p:spPr>
        <p:txBody>
          <a:bodyPr rtlCol="0">
            <a:spAutoFit/>
          </a:bodyPr>
          <a:lstStyle/>
          <a:p>
            <a:pPr algn="ctr"/>
            <a:endParaRPr lang="en-US" sz="4800" dirty="0"/>
          </a:p>
          <a:p>
            <a:pPr algn="ctr"/>
            <a:r>
              <a:rPr lang="en-US" sz="4800" dirty="0"/>
              <a:t>not</a:t>
            </a:r>
          </a:p>
          <a:p>
            <a:pPr algn="ctr"/>
            <a:r>
              <a:rPr lang="en-US" sz="4800" dirty="0"/>
              <a:t>CLI </a:t>
            </a:r>
            <a:r>
              <a:rPr lang="en-US" sz="4400" b="1" dirty="0">
                <a:solidFill>
                  <a:srgbClr val="FF0000"/>
                </a:solidFill>
              </a:rPr>
              <a:t>VERSUS</a:t>
            </a:r>
            <a:r>
              <a:rPr lang="en-US" sz="4800" b="1" dirty="0">
                <a:solidFill>
                  <a:srgbClr val="FF0000"/>
                </a:solidFill>
              </a:rPr>
              <a:t> </a:t>
            </a:r>
            <a:r>
              <a:rPr lang="en-US" sz="4800" dirty="0"/>
              <a:t>GUI</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2" name="Rectangle 1"/>
          <p:cNvSpPr/>
          <p:nvPr/>
        </p:nvSpPr>
        <p:spPr>
          <a:xfrm>
            <a:off x="7221019" y="737688"/>
            <a:ext cx="3748142" cy="1107996"/>
          </a:xfrm>
          <a:prstGeom prst="rect">
            <a:avLst/>
          </a:prstGeom>
        </p:spPr>
        <p:txBody>
          <a:bodyPr wrap="none">
            <a:spAutoFit/>
          </a:bodyPr>
          <a:lstStyle/>
          <a:p>
            <a:r>
              <a:rPr lang="en-US" sz="4800" dirty="0"/>
              <a:t>CLI </a:t>
            </a:r>
            <a:r>
              <a:rPr lang="en-US" sz="6600" b="1" dirty="0">
                <a:solidFill>
                  <a:srgbClr val="FF0000"/>
                </a:solidFill>
              </a:rPr>
              <a:t>AND</a:t>
            </a:r>
            <a:r>
              <a:rPr lang="en-US" sz="4800" b="1" dirty="0">
                <a:solidFill>
                  <a:srgbClr val="FF0000"/>
                </a:solidFill>
              </a:rPr>
              <a:t> </a:t>
            </a:r>
            <a:r>
              <a:rPr lang="en-US" sz="4800" dirty="0"/>
              <a:t>GUI</a:t>
            </a:r>
          </a:p>
        </p:txBody>
      </p:sp>
      <p:sp>
        <p:nvSpPr>
          <p:cNvPr id="5" name="Rectangle 4"/>
          <p:cNvSpPr/>
          <p:nvPr/>
        </p:nvSpPr>
        <p:spPr>
          <a:xfrm>
            <a:off x="4572000" y="4414578"/>
            <a:ext cx="7619999" cy="1569660"/>
          </a:xfrm>
          <a:prstGeom prst="rect">
            <a:avLst/>
          </a:prstGeom>
        </p:spPr>
        <p:txBody>
          <a:bodyPr wrap="square">
            <a:spAutoFit/>
          </a:bodyPr>
          <a:lstStyle/>
          <a:p>
            <a:pPr algn="ctr"/>
            <a:r>
              <a:rPr lang="en-US" sz="4800" dirty="0" smtClean="0"/>
              <a:t>GUIs on clients remotely managing server</a:t>
            </a:r>
            <a:r>
              <a:rPr lang="en-US" sz="4800" b="1" dirty="0" smtClean="0">
                <a:solidFill>
                  <a:srgbClr val="FF0000"/>
                </a:solidFill>
              </a:rPr>
              <a:t>s</a:t>
            </a:r>
            <a:endParaRPr lang="en-US" sz="4800" b="1" dirty="0">
              <a:solidFill>
                <a:srgbClr val="FF0000"/>
              </a:solidFill>
            </a:endParaRPr>
          </a:p>
        </p:txBody>
      </p:sp>
    </p:spTree>
    <p:extLst>
      <p:ext uri="{BB962C8B-B14F-4D97-AF65-F5344CB8AC3E}">
        <p14:creationId xmlns:p14="http://schemas.microsoft.com/office/powerpoint/2010/main" val="4163716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theitbros.com/wp-content/uploads/2013/06/exchange-server-20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82636"/>
            <a:ext cx="8376443" cy="37228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dirty="0" smtClean="0"/>
              <a:t>Coalition of the Willing</a:t>
            </a:r>
            <a:endParaRPr lang="en-US" dirty="0"/>
          </a:p>
        </p:txBody>
      </p:sp>
    </p:spTree>
    <p:extLst>
      <p:ext uri="{BB962C8B-B14F-4D97-AF65-F5344CB8AC3E}">
        <p14:creationId xmlns:p14="http://schemas.microsoft.com/office/powerpoint/2010/main" val="18141193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blogs.technet.com/themes/exchange/images/429331_filtering1.jpg"/>
          <p:cNvPicPr>
            <a:picLocks noChangeAspect="1" noChangeArrowheads="1"/>
          </p:cNvPicPr>
          <p:nvPr/>
        </p:nvPicPr>
        <p:blipFill rotWithShape="1">
          <a:blip r:embed="rId2">
            <a:extLst>
              <a:ext uri="{28A0092B-C50C-407E-A947-70E740481C1C}">
                <a14:useLocalDpi xmlns:a14="http://schemas.microsoft.com/office/drawing/2010/main" val="0"/>
              </a:ext>
            </a:extLst>
          </a:blip>
          <a:srcRect t="-1" r="52227" b="42662"/>
          <a:stretch/>
        </p:blipFill>
        <p:spPr bwMode="auto">
          <a:xfrm>
            <a:off x="358775" y="366485"/>
            <a:ext cx="11947525" cy="660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952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7 Rules for using .NET in Windows</a:t>
            </a:r>
            <a:endParaRPr lang="en-US" dirty="0"/>
          </a:p>
        </p:txBody>
      </p:sp>
      <p:sp>
        <p:nvSpPr>
          <p:cNvPr id="4" name="TextBox 3"/>
          <p:cNvSpPr txBox="1"/>
          <p:nvPr/>
        </p:nvSpPr>
        <p:spPr>
          <a:xfrm>
            <a:off x="2136776" y="1931105"/>
            <a:ext cx="1071452" cy="2246769"/>
          </a:xfrm>
          <a:prstGeom prst="rect">
            <a:avLst/>
          </a:prstGeom>
          <a:noFill/>
        </p:spPr>
        <p:txBody>
          <a:bodyPr wrap="square" rtlCol="0">
            <a:spAutoFit/>
          </a:bodyPr>
          <a:lstStyle/>
          <a:p>
            <a:r>
              <a:rPr lang="en-US" sz="14000" dirty="0" smtClean="0">
                <a:solidFill>
                  <a:srgbClr val="FF0000">
                    <a:alpha val="73000"/>
                  </a:srgbClr>
                </a:solidFill>
              </a:rPr>
              <a:t>x</a:t>
            </a:r>
            <a:endParaRPr lang="en-US" sz="14000" dirty="0">
              <a:solidFill>
                <a:srgbClr val="FF0000">
                  <a:alpha val="73000"/>
                </a:srgbClr>
              </a:solidFill>
            </a:endParaRPr>
          </a:p>
        </p:txBody>
      </p:sp>
      <p:sp>
        <p:nvSpPr>
          <p:cNvPr id="5" name="Rectangle 4"/>
          <p:cNvSpPr/>
          <p:nvPr/>
        </p:nvSpPr>
        <p:spPr>
          <a:xfrm>
            <a:off x="2194433" y="1709738"/>
            <a:ext cx="748923" cy="1015663"/>
          </a:xfrm>
          <a:prstGeom prst="rect">
            <a:avLst/>
          </a:prstGeom>
        </p:spPr>
        <p:txBody>
          <a:bodyPr wrap="none">
            <a:spAutoFit/>
          </a:bodyPr>
          <a:lstStyle/>
          <a:p>
            <a:r>
              <a:rPr lang="en-US" sz="6000" dirty="0"/>
              <a:t> 8</a:t>
            </a:r>
          </a:p>
        </p:txBody>
      </p:sp>
      <p:sp>
        <p:nvSpPr>
          <p:cNvPr id="8" name="TextBox 7"/>
          <p:cNvSpPr txBox="1"/>
          <p:nvPr/>
        </p:nvSpPr>
        <p:spPr>
          <a:xfrm>
            <a:off x="1" y="5048250"/>
            <a:ext cx="12192000" cy="1015663"/>
          </a:xfrm>
          <a:prstGeom prst="rect">
            <a:avLst/>
          </a:prstGeom>
          <a:noFill/>
        </p:spPr>
        <p:txBody>
          <a:bodyPr wrap="square" rtlCol="0">
            <a:spAutoFit/>
          </a:bodyPr>
          <a:lstStyle/>
          <a:p>
            <a:pPr algn="ctr"/>
            <a:r>
              <a:rPr lang="en-US" sz="6000" b="1" dirty="0" smtClean="0">
                <a:solidFill>
                  <a:srgbClr val="FF0000"/>
                </a:solidFill>
                <a:latin typeface="+mj-lt"/>
              </a:rPr>
              <a:t>NO </a:t>
            </a:r>
            <a:r>
              <a:rPr lang="en-US" sz="6000" dirty="0" smtClean="0">
                <a:latin typeface="+mj-lt"/>
              </a:rPr>
              <a:t>.NET in </a:t>
            </a:r>
            <a:r>
              <a:rPr lang="en-US" sz="6000" dirty="0">
                <a:latin typeface="+mj-lt"/>
              </a:rPr>
              <a:t>Windows</a:t>
            </a:r>
          </a:p>
        </p:txBody>
      </p:sp>
    </p:spTree>
    <p:extLst>
      <p:ext uri="{BB962C8B-B14F-4D97-AF65-F5344CB8AC3E}">
        <p14:creationId xmlns:p14="http://schemas.microsoft.com/office/powerpoint/2010/main" val="2372474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24400" y="2517169"/>
            <a:ext cx="2743200" cy="1823662"/>
          </a:xfrm>
          <a:prstGeom prst="rect">
            <a:avLst/>
          </a:prstGeom>
        </p:spPr>
      </p:pic>
      <p:pic>
        <p:nvPicPr>
          <p:cNvPr id="3" name="Picture 2"/>
          <p:cNvPicPr>
            <a:picLocks noChangeAspect="1"/>
          </p:cNvPicPr>
          <p:nvPr/>
        </p:nvPicPr>
        <p:blipFill>
          <a:blip r:embed="rId3"/>
          <a:stretch>
            <a:fillRect/>
          </a:stretch>
        </p:blipFill>
        <p:spPr>
          <a:xfrm>
            <a:off x="0" y="-378663"/>
            <a:ext cx="12315240" cy="8141708"/>
          </a:xfrm>
          <a:prstGeom prst="rect">
            <a:avLst/>
          </a:prstGeom>
        </p:spPr>
      </p:pic>
    </p:spTree>
    <p:extLst>
      <p:ext uri="{BB962C8B-B14F-4D97-AF65-F5344CB8AC3E}">
        <p14:creationId xmlns:p14="http://schemas.microsoft.com/office/powerpoint/2010/main" val="27445818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blogthinkbig.com/wp-content/uploads/2013/03/Facebook-Data-Cen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0"/>
            <a:ext cx="12618720" cy="788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238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crus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home.bt.com/images/windows-95-box-142191542205002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1" y="555692"/>
            <a:ext cx="6749011" cy="612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742709"/>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5029"/>
            <a:ext cx="12192000" cy="9144000"/>
          </a:xfrm>
          <a:prstGeom prst="rect">
            <a:avLst/>
          </a:prstGeom>
        </p:spPr>
      </p:pic>
    </p:spTree>
    <p:extLst>
      <p:ext uri="{BB962C8B-B14F-4D97-AF65-F5344CB8AC3E}">
        <p14:creationId xmlns:p14="http://schemas.microsoft.com/office/powerpoint/2010/main" val="3843095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Brad-pit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60524" y="2540"/>
            <a:ext cx="8569325" cy="6855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217041"/>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8343" y="349249"/>
            <a:ext cx="13845099" cy="5942693"/>
            <a:chOff x="348343" y="915307"/>
            <a:chExt cx="13845099" cy="5942693"/>
          </a:xfrm>
        </p:grpSpPr>
        <p:pic>
          <p:nvPicPr>
            <p:cNvPr id="2" name="Picture 1"/>
            <p:cNvPicPr>
              <a:picLocks noChangeAspect="1"/>
            </p:cNvPicPr>
            <p:nvPr/>
          </p:nvPicPr>
          <p:blipFill rotWithShape="1">
            <a:blip r:embed="rId3"/>
            <a:srcRect l="255" t="27872"/>
            <a:stretch/>
          </p:blipFill>
          <p:spPr>
            <a:xfrm>
              <a:off x="348343" y="2090056"/>
              <a:ext cx="13845099" cy="4767944"/>
            </a:xfrm>
            <a:prstGeom prst="rect">
              <a:avLst/>
            </a:prstGeom>
          </p:spPr>
        </p:pic>
        <p:pic>
          <p:nvPicPr>
            <p:cNvPr id="3" name="Picture 2"/>
            <p:cNvPicPr>
              <a:picLocks noChangeAspect="1"/>
            </p:cNvPicPr>
            <p:nvPr/>
          </p:nvPicPr>
          <p:blipFill rotWithShape="1">
            <a:blip r:embed="rId3"/>
            <a:srcRect r="1976" b="82229"/>
            <a:stretch/>
          </p:blipFill>
          <p:spPr>
            <a:xfrm>
              <a:off x="348343" y="915307"/>
              <a:ext cx="13606293" cy="1174749"/>
            </a:xfrm>
            <a:prstGeom prst="rect">
              <a:avLst/>
            </a:prstGeom>
          </p:spPr>
        </p:pic>
      </p:grpSp>
    </p:spTree>
    <p:extLst>
      <p:ext uri="{BB962C8B-B14F-4D97-AF65-F5344CB8AC3E}">
        <p14:creationId xmlns:p14="http://schemas.microsoft.com/office/powerpoint/2010/main" val="578707732"/>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9314"/>
            <a:ext cx="12192000" cy="7620000"/>
          </a:xfrm>
          <a:prstGeom prst="rect">
            <a:avLst/>
          </a:prstGeom>
        </p:spPr>
      </p:pic>
    </p:spTree>
    <p:extLst>
      <p:ext uri="{BB962C8B-B14F-4D97-AF65-F5344CB8AC3E}">
        <p14:creationId xmlns:p14="http://schemas.microsoft.com/office/powerpoint/2010/main" val="3428453742"/>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indowsitpro.com/site-files/windowsitpro.com/files/imagecache/large_img/uploads/2013/06/microsoft-org-chart-her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52172"/>
            <a:ext cx="11312525" cy="636923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p:cNvSpPr/>
          <p:nvPr/>
        </p:nvSpPr>
        <p:spPr>
          <a:xfrm>
            <a:off x="3387725" y="3655786"/>
            <a:ext cx="2423401" cy="1640938"/>
          </a:xfrm>
          <a:custGeom>
            <a:avLst/>
            <a:gdLst>
              <a:gd name="connsiteX0" fmla="*/ 2101850 w 2432203"/>
              <a:gd name="connsiteY0" fmla="*/ 495978 h 1562778"/>
              <a:gd name="connsiteX1" fmla="*/ 2101850 w 2432203"/>
              <a:gd name="connsiteY1" fmla="*/ 495978 h 1562778"/>
              <a:gd name="connsiteX2" fmla="*/ 2127250 w 2432203"/>
              <a:gd name="connsiteY2" fmla="*/ 515028 h 1562778"/>
              <a:gd name="connsiteX3" fmla="*/ 2136775 w 2432203"/>
              <a:gd name="connsiteY3" fmla="*/ 527728 h 1562778"/>
              <a:gd name="connsiteX4" fmla="*/ 2146300 w 2432203"/>
              <a:gd name="connsiteY4" fmla="*/ 530903 h 1562778"/>
              <a:gd name="connsiteX5" fmla="*/ 2155825 w 2432203"/>
              <a:gd name="connsiteY5" fmla="*/ 537253 h 1562778"/>
              <a:gd name="connsiteX6" fmla="*/ 2171700 w 2432203"/>
              <a:gd name="connsiteY6" fmla="*/ 553128 h 1562778"/>
              <a:gd name="connsiteX7" fmla="*/ 2178050 w 2432203"/>
              <a:gd name="connsiteY7" fmla="*/ 562653 h 1562778"/>
              <a:gd name="connsiteX8" fmla="*/ 2190750 w 2432203"/>
              <a:gd name="connsiteY8" fmla="*/ 569003 h 1562778"/>
              <a:gd name="connsiteX9" fmla="*/ 2200275 w 2432203"/>
              <a:gd name="connsiteY9" fmla="*/ 575353 h 1562778"/>
              <a:gd name="connsiteX10" fmla="*/ 2212975 w 2432203"/>
              <a:gd name="connsiteY10" fmla="*/ 581703 h 1562778"/>
              <a:gd name="connsiteX11" fmla="*/ 2222500 w 2432203"/>
              <a:gd name="connsiteY11" fmla="*/ 591228 h 1562778"/>
              <a:gd name="connsiteX12" fmla="*/ 2232025 w 2432203"/>
              <a:gd name="connsiteY12" fmla="*/ 594403 h 1562778"/>
              <a:gd name="connsiteX13" fmla="*/ 2241550 w 2432203"/>
              <a:gd name="connsiteY13" fmla="*/ 600753 h 1562778"/>
              <a:gd name="connsiteX14" fmla="*/ 2263775 w 2432203"/>
              <a:gd name="connsiteY14" fmla="*/ 616628 h 1562778"/>
              <a:gd name="connsiteX15" fmla="*/ 2276475 w 2432203"/>
              <a:gd name="connsiteY15" fmla="*/ 622978 h 1562778"/>
              <a:gd name="connsiteX16" fmla="*/ 2286000 w 2432203"/>
              <a:gd name="connsiteY16" fmla="*/ 629328 h 1562778"/>
              <a:gd name="connsiteX17" fmla="*/ 2298700 w 2432203"/>
              <a:gd name="connsiteY17" fmla="*/ 635678 h 1562778"/>
              <a:gd name="connsiteX18" fmla="*/ 2308225 w 2432203"/>
              <a:gd name="connsiteY18" fmla="*/ 645203 h 1562778"/>
              <a:gd name="connsiteX19" fmla="*/ 2317750 w 2432203"/>
              <a:gd name="connsiteY19" fmla="*/ 648378 h 1562778"/>
              <a:gd name="connsiteX20" fmla="*/ 2346325 w 2432203"/>
              <a:gd name="connsiteY20" fmla="*/ 664253 h 1562778"/>
              <a:gd name="connsiteX21" fmla="*/ 2349500 w 2432203"/>
              <a:gd name="connsiteY21" fmla="*/ 673778 h 1562778"/>
              <a:gd name="connsiteX22" fmla="*/ 2359025 w 2432203"/>
              <a:gd name="connsiteY22" fmla="*/ 676953 h 1562778"/>
              <a:gd name="connsiteX23" fmla="*/ 2371725 w 2432203"/>
              <a:gd name="connsiteY23" fmla="*/ 683303 h 1562778"/>
              <a:gd name="connsiteX24" fmla="*/ 2397125 w 2432203"/>
              <a:gd name="connsiteY24" fmla="*/ 699178 h 1562778"/>
              <a:gd name="connsiteX25" fmla="*/ 2406650 w 2432203"/>
              <a:gd name="connsiteY25" fmla="*/ 708703 h 1562778"/>
              <a:gd name="connsiteX26" fmla="*/ 2422525 w 2432203"/>
              <a:gd name="connsiteY26" fmla="*/ 715053 h 1562778"/>
              <a:gd name="connsiteX27" fmla="*/ 2432050 w 2432203"/>
              <a:gd name="connsiteY27" fmla="*/ 724578 h 1562778"/>
              <a:gd name="connsiteX28" fmla="*/ 2422525 w 2432203"/>
              <a:gd name="connsiteY28" fmla="*/ 743628 h 1562778"/>
              <a:gd name="connsiteX29" fmla="*/ 2416175 w 2432203"/>
              <a:gd name="connsiteY29" fmla="*/ 765853 h 1562778"/>
              <a:gd name="connsiteX30" fmla="*/ 2406650 w 2432203"/>
              <a:gd name="connsiteY30" fmla="*/ 791253 h 1562778"/>
              <a:gd name="connsiteX31" fmla="*/ 2403475 w 2432203"/>
              <a:gd name="connsiteY31" fmla="*/ 807128 h 1562778"/>
              <a:gd name="connsiteX32" fmla="*/ 2390775 w 2432203"/>
              <a:gd name="connsiteY32" fmla="*/ 838878 h 1562778"/>
              <a:gd name="connsiteX33" fmla="*/ 2381250 w 2432203"/>
              <a:gd name="connsiteY33" fmla="*/ 864278 h 1562778"/>
              <a:gd name="connsiteX34" fmla="*/ 2378075 w 2432203"/>
              <a:gd name="connsiteY34" fmla="*/ 880153 h 1562778"/>
              <a:gd name="connsiteX35" fmla="*/ 2371725 w 2432203"/>
              <a:gd name="connsiteY35" fmla="*/ 889678 h 1562778"/>
              <a:gd name="connsiteX36" fmla="*/ 2352675 w 2432203"/>
              <a:gd name="connsiteY36" fmla="*/ 924603 h 1562778"/>
              <a:gd name="connsiteX37" fmla="*/ 2346325 w 2432203"/>
              <a:gd name="connsiteY37" fmla="*/ 934128 h 1562778"/>
              <a:gd name="connsiteX38" fmla="*/ 2336800 w 2432203"/>
              <a:gd name="connsiteY38" fmla="*/ 946828 h 1562778"/>
              <a:gd name="connsiteX39" fmla="*/ 2330450 w 2432203"/>
              <a:gd name="connsiteY39" fmla="*/ 962703 h 1562778"/>
              <a:gd name="connsiteX40" fmla="*/ 2320925 w 2432203"/>
              <a:gd name="connsiteY40" fmla="*/ 972228 h 1562778"/>
              <a:gd name="connsiteX41" fmla="*/ 2305050 w 2432203"/>
              <a:gd name="connsiteY41" fmla="*/ 991278 h 1562778"/>
              <a:gd name="connsiteX42" fmla="*/ 2295525 w 2432203"/>
              <a:gd name="connsiteY42" fmla="*/ 1010328 h 1562778"/>
              <a:gd name="connsiteX43" fmla="*/ 2282825 w 2432203"/>
              <a:gd name="connsiteY43" fmla="*/ 1032553 h 1562778"/>
              <a:gd name="connsiteX44" fmla="*/ 2273300 w 2432203"/>
              <a:gd name="connsiteY44" fmla="*/ 1057953 h 1562778"/>
              <a:gd name="connsiteX45" fmla="*/ 2260600 w 2432203"/>
              <a:gd name="connsiteY45" fmla="*/ 1077003 h 1562778"/>
              <a:gd name="connsiteX46" fmla="*/ 2251075 w 2432203"/>
              <a:gd name="connsiteY46" fmla="*/ 1083353 h 1562778"/>
              <a:gd name="connsiteX47" fmla="*/ 2228850 w 2432203"/>
              <a:gd name="connsiteY47" fmla="*/ 1108753 h 1562778"/>
              <a:gd name="connsiteX48" fmla="*/ 2222500 w 2432203"/>
              <a:gd name="connsiteY48" fmla="*/ 1118278 h 1562778"/>
              <a:gd name="connsiteX49" fmla="*/ 2209800 w 2432203"/>
              <a:gd name="connsiteY49" fmla="*/ 1124628 h 1562778"/>
              <a:gd name="connsiteX50" fmla="*/ 2190750 w 2432203"/>
              <a:gd name="connsiteY50" fmla="*/ 1140503 h 1562778"/>
              <a:gd name="connsiteX51" fmla="*/ 2168525 w 2432203"/>
              <a:gd name="connsiteY51" fmla="*/ 1165903 h 1562778"/>
              <a:gd name="connsiteX52" fmla="*/ 2130425 w 2432203"/>
              <a:gd name="connsiteY52" fmla="*/ 1194478 h 1562778"/>
              <a:gd name="connsiteX53" fmla="*/ 2117725 w 2432203"/>
              <a:gd name="connsiteY53" fmla="*/ 1200828 h 1562778"/>
              <a:gd name="connsiteX54" fmla="*/ 2092325 w 2432203"/>
              <a:gd name="connsiteY54" fmla="*/ 1216703 h 1562778"/>
              <a:gd name="connsiteX55" fmla="*/ 2070100 w 2432203"/>
              <a:gd name="connsiteY55" fmla="*/ 1235753 h 1562778"/>
              <a:gd name="connsiteX56" fmla="*/ 2057400 w 2432203"/>
              <a:gd name="connsiteY56" fmla="*/ 1242103 h 1562778"/>
              <a:gd name="connsiteX57" fmla="*/ 2044700 w 2432203"/>
              <a:gd name="connsiteY57" fmla="*/ 1251628 h 1562778"/>
              <a:gd name="connsiteX58" fmla="*/ 2028825 w 2432203"/>
              <a:gd name="connsiteY58" fmla="*/ 1261153 h 1562778"/>
              <a:gd name="connsiteX59" fmla="*/ 2006600 w 2432203"/>
              <a:gd name="connsiteY59" fmla="*/ 1277028 h 1562778"/>
              <a:gd name="connsiteX60" fmla="*/ 1968500 w 2432203"/>
              <a:gd name="connsiteY60" fmla="*/ 1305603 h 1562778"/>
              <a:gd name="connsiteX61" fmla="*/ 1952625 w 2432203"/>
              <a:gd name="connsiteY61" fmla="*/ 1318303 h 1562778"/>
              <a:gd name="connsiteX62" fmla="*/ 1943100 w 2432203"/>
              <a:gd name="connsiteY62" fmla="*/ 1327828 h 1562778"/>
              <a:gd name="connsiteX63" fmla="*/ 1930400 w 2432203"/>
              <a:gd name="connsiteY63" fmla="*/ 1334178 h 1562778"/>
              <a:gd name="connsiteX64" fmla="*/ 1905000 w 2432203"/>
              <a:gd name="connsiteY64" fmla="*/ 1350053 h 1562778"/>
              <a:gd name="connsiteX65" fmla="*/ 1866900 w 2432203"/>
              <a:gd name="connsiteY65" fmla="*/ 1362753 h 1562778"/>
              <a:gd name="connsiteX66" fmla="*/ 1828800 w 2432203"/>
              <a:gd name="connsiteY66" fmla="*/ 1381803 h 1562778"/>
              <a:gd name="connsiteX67" fmla="*/ 1812925 w 2432203"/>
              <a:gd name="connsiteY67" fmla="*/ 1391328 h 1562778"/>
              <a:gd name="connsiteX68" fmla="*/ 1778000 w 2432203"/>
              <a:gd name="connsiteY68" fmla="*/ 1404028 h 1562778"/>
              <a:gd name="connsiteX69" fmla="*/ 1765300 w 2432203"/>
              <a:gd name="connsiteY69" fmla="*/ 1407203 h 1562778"/>
              <a:gd name="connsiteX70" fmla="*/ 1746250 w 2432203"/>
              <a:gd name="connsiteY70" fmla="*/ 1413553 h 1562778"/>
              <a:gd name="connsiteX71" fmla="*/ 1717675 w 2432203"/>
              <a:gd name="connsiteY71" fmla="*/ 1426253 h 1562778"/>
              <a:gd name="connsiteX72" fmla="*/ 1701800 w 2432203"/>
              <a:gd name="connsiteY72" fmla="*/ 1432603 h 1562778"/>
              <a:gd name="connsiteX73" fmla="*/ 1689100 w 2432203"/>
              <a:gd name="connsiteY73" fmla="*/ 1438953 h 1562778"/>
              <a:gd name="connsiteX74" fmla="*/ 1651000 w 2432203"/>
              <a:gd name="connsiteY74" fmla="*/ 1445303 h 1562778"/>
              <a:gd name="connsiteX75" fmla="*/ 1635125 w 2432203"/>
              <a:gd name="connsiteY75" fmla="*/ 1451653 h 1562778"/>
              <a:gd name="connsiteX76" fmla="*/ 1581150 w 2432203"/>
              <a:gd name="connsiteY76" fmla="*/ 1464353 h 1562778"/>
              <a:gd name="connsiteX77" fmla="*/ 1533525 w 2432203"/>
              <a:gd name="connsiteY77" fmla="*/ 1473878 h 1562778"/>
              <a:gd name="connsiteX78" fmla="*/ 1454150 w 2432203"/>
              <a:gd name="connsiteY78" fmla="*/ 1515153 h 1562778"/>
              <a:gd name="connsiteX79" fmla="*/ 1397000 w 2432203"/>
              <a:gd name="connsiteY79" fmla="*/ 1527853 h 1562778"/>
              <a:gd name="connsiteX80" fmla="*/ 1339850 w 2432203"/>
              <a:gd name="connsiteY80" fmla="*/ 1540553 h 1562778"/>
              <a:gd name="connsiteX81" fmla="*/ 1289050 w 2432203"/>
              <a:gd name="connsiteY81" fmla="*/ 1546903 h 1562778"/>
              <a:gd name="connsiteX82" fmla="*/ 1244600 w 2432203"/>
              <a:gd name="connsiteY82" fmla="*/ 1553253 h 1562778"/>
              <a:gd name="connsiteX83" fmla="*/ 1193800 w 2432203"/>
              <a:gd name="connsiteY83" fmla="*/ 1556428 h 1562778"/>
              <a:gd name="connsiteX84" fmla="*/ 1168400 w 2432203"/>
              <a:gd name="connsiteY84" fmla="*/ 1559603 h 1562778"/>
              <a:gd name="connsiteX85" fmla="*/ 1054100 w 2432203"/>
              <a:gd name="connsiteY85" fmla="*/ 1562778 h 1562778"/>
              <a:gd name="connsiteX86" fmla="*/ 885825 w 2432203"/>
              <a:gd name="connsiteY86" fmla="*/ 1553253 h 1562778"/>
              <a:gd name="connsiteX87" fmla="*/ 847725 w 2432203"/>
              <a:gd name="connsiteY87" fmla="*/ 1540553 h 1562778"/>
              <a:gd name="connsiteX88" fmla="*/ 809625 w 2432203"/>
              <a:gd name="connsiteY88" fmla="*/ 1521503 h 1562778"/>
              <a:gd name="connsiteX89" fmla="*/ 796925 w 2432203"/>
              <a:gd name="connsiteY89" fmla="*/ 1515153 h 1562778"/>
              <a:gd name="connsiteX90" fmla="*/ 784225 w 2432203"/>
              <a:gd name="connsiteY90" fmla="*/ 1511978 h 1562778"/>
              <a:gd name="connsiteX91" fmla="*/ 714375 w 2432203"/>
              <a:gd name="connsiteY91" fmla="*/ 1458003 h 1562778"/>
              <a:gd name="connsiteX92" fmla="*/ 695325 w 2432203"/>
              <a:gd name="connsiteY92" fmla="*/ 1432603 h 1562778"/>
              <a:gd name="connsiteX93" fmla="*/ 660400 w 2432203"/>
              <a:gd name="connsiteY93" fmla="*/ 1404028 h 1562778"/>
              <a:gd name="connsiteX94" fmla="*/ 628650 w 2432203"/>
              <a:gd name="connsiteY94" fmla="*/ 1365928 h 1562778"/>
              <a:gd name="connsiteX95" fmla="*/ 603250 w 2432203"/>
              <a:gd name="connsiteY95" fmla="*/ 1337353 h 1562778"/>
              <a:gd name="connsiteX96" fmla="*/ 571500 w 2432203"/>
              <a:gd name="connsiteY96" fmla="*/ 1318303 h 1562778"/>
              <a:gd name="connsiteX97" fmla="*/ 533400 w 2432203"/>
              <a:gd name="connsiteY97" fmla="*/ 1296078 h 1562778"/>
              <a:gd name="connsiteX98" fmla="*/ 523875 w 2432203"/>
              <a:gd name="connsiteY98" fmla="*/ 1289728 h 1562778"/>
              <a:gd name="connsiteX99" fmla="*/ 501650 w 2432203"/>
              <a:gd name="connsiteY99" fmla="*/ 1280203 h 1562778"/>
              <a:gd name="connsiteX100" fmla="*/ 492125 w 2432203"/>
              <a:gd name="connsiteY100" fmla="*/ 1273853 h 1562778"/>
              <a:gd name="connsiteX101" fmla="*/ 479425 w 2432203"/>
              <a:gd name="connsiteY101" fmla="*/ 1267503 h 1562778"/>
              <a:gd name="connsiteX102" fmla="*/ 463550 w 2432203"/>
              <a:gd name="connsiteY102" fmla="*/ 1257978 h 1562778"/>
              <a:gd name="connsiteX103" fmla="*/ 450850 w 2432203"/>
              <a:gd name="connsiteY103" fmla="*/ 1251628 h 1562778"/>
              <a:gd name="connsiteX104" fmla="*/ 409575 w 2432203"/>
              <a:gd name="connsiteY104" fmla="*/ 1219878 h 1562778"/>
              <a:gd name="connsiteX105" fmla="*/ 390525 w 2432203"/>
              <a:gd name="connsiteY105" fmla="*/ 1207178 h 1562778"/>
              <a:gd name="connsiteX106" fmla="*/ 365125 w 2432203"/>
              <a:gd name="connsiteY106" fmla="*/ 1188128 h 1562778"/>
              <a:gd name="connsiteX107" fmla="*/ 346075 w 2432203"/>
              <a:gd name="connsiteY107" fmla="*/ 1178603 h 1562778"/>
              <a:gd name="connsiteX108" fmla="*/ 311150 w 2432203"/>
              <a:gd name="connsiteY108" fmla="*/ 1150028 h 1562778"/>
              <a:gd name="connsiteX109" fmla="*/ 282575 w 2432203"/>
              <a:gd name="connsiteY109" fmla="*/ 1124628 h 1562778"/>
              <a:gd name="connsiteX110" fmla="*/ 279400 w 2432203"/>
              <a:gd name="connsiteY110" fmla="*/ 1111928 h 1562778"/>
              <a:gd name="connsiteX111" fmla="*/ 260350 w 2432203"/>
              <a:gd name="connsiteY111" fmla="*/ 1089703 h 1562778"/>
              <a:gd name="connsiteX112" fmla="*/ 247650 w 2432203"/>
              <a:gd name="connsiteY112" fmla="*/ 1070653 h 1562778"/>
              <a:gd name="connsiteX113" fmla="*/ 241300 w 2432203"/>
              <a:gd name="connsiteY113" fmla="*/ 1061128 h 1562778"/>
              <a:gd name="connsiteX114" fmla="*/ 231775 w 2432203"/>
              <a:gd name="connsiteY114" fmla="*/ 1038903 h 1562778"/>
              <a:gd name="connsiteX115" fmla="*/ 219075 w 2432203"/>
              <a:gd name="connsiteY115" fmla="*/ 1023028 h 1562778"/>
              <a:gd name="connsiteX116" fmla="*/ 215900 w 2432203"/>
              <a:gd name="connsiteY116" fmla="*/ 1010328 h 1562778"/>
              <a:gd name="connsiteX117" fmla="*/ 212725 w 2432203"/>
              <a:gd name="connsiteY117" fmla="*/ 1000803 h 1562778"/>
              <a:gd name="connsiteX118" fmla="*/ 203200 w 2432203"/>
              <a:gd name="connsiteY118" fmla="*/ 965878 h 1562778"/>
              <a:gd name="connsiteX119" fmla="*/ 190500 w 2432203"/>
              <a:gd name="connsiteY119" fmla="*/ 946828 h 1562778"/>
              <a:gd name="connsiteX120" fmla="*/ 180975 w 2432203"/>
              <a:gd name="connsiteY120" fmla="*/ 924603 h 1562778"/>
              <a:gd name="connsiteX121" fmla="*/ 177800 w 2432203"/>
              <a:gd name="connsiteY121" fmla="*/ 915078 h 1562778"/>
              <a:gd name="connsiteX122" fmla="*/ 168275 w 2432203"/>
              <a:gd name="connsiteY122" fmla="*/ 905553 h 1562778"/>
              <a:gd name="connsiteX123" fmla="*/ 155575 w 2432203"/>
              <a:gd name="connsiteY123" fmla="*/ 886503 h 1562778"/>
              <a:gd name="connsiteX124" fmla="*/ 152400 w 2432203"/>
              <a:gd name="connsiteY124" fmla="*/ 876978 h 1562778"/>
              <a:gd name="connsiteX125" fmla="*/ 133350 w 2432203"/>
              <a:gd name="connsiteY125" fmla="*/ 864278 h 1562778"/>
              <a:gd name="connsiteX126" fmla="*/ 127000 w 2432203"/>
              <a:gd name="connsiteY126" fmla="*/ 854753 h 1562778"/>
              <a:gd name="connsiteX127" fmla="*/ 98425 w 2432203"/>
              <a:gd name="connsiteY127" fmla="*/ 838878 h 1562778"/>
              <a:gd name="connsiteX128" fmla="*/ 85725 w 2432203"/>
              <a:gd name="connsiteY128" fmla="*/ 842053 h 1562778"/>
              <a:gd name="connsiteX129" fmla="*/ 66675 w 2432203"/>
              <a:gd name="connsiteY129" fmla="*/ 832528 h 1562778"/>
              <a:gd name="connsiteX130" fmla="*/ 53975 w 2432203"/>
              <a:gd name="connsiteY130" fmla="*/ 813478 h 1562778"/>
              <a:gd name="connsiteX131" fmla="*/ 50800 w 2432203"/>
              <a:gd name="connsiteY131" fmla="*/ 800778 h 1562778"/>
              <a:gd name="connsiteX132" fmla="*/ 47625 w 2432203"/>
              <a:gd name="connsiteY132" fmla="*/ 791253 h 1562778"/>
              <a:gd name="connsiteX133" fmla="*/ 41275 w 2432203"/>
              <a:gd name="connsiteY133" fmla="*/ 781728 h 1562778"/>
              <a:gd name="connsiteX134" fmla="*/ 34925 w 2432203"/>
              <a:gd name="connsiteY134" fmla="*/ 759503 h 1562778"/>
              <a:gd name="connsiteX135" fmla="*/ 28575 w 2432203"/>
              <a:gd name="connsiteY135" fmla="*/ 749978 h 1562778"/>
              <a:gd name="connsiteX136" fmla="*/ 25400 w 2432203"/>
              <a:gd name="connsiteY136" fmla="*/ 737278 h 1562778"/>
              <a:gd name="connsiteX137" fmla="*/ 22225 w 2432203"/>
              <a:gd name="connsiteY137" fmla="*/ 727753 h 1562778"/>
              <a:gd name="connsiteX138" fmla="*/ 15875 w 2432203"/>
              <a:gd name="connsiteY138" fmla="*/ 702353 h 1562778"/>
              <a:gd name="connsiteX139" fmla="*/ 12700 w 2432203"/>
              <a:gd name="connsiteY139" fmla="*/ 689653 h 1562778"/>
              <a:gd name="connsiteX140" fmla="*/ 6350 w 2432203"/>
              <a:gd name="connsiteY140" fmla="*/ 670603 h 1562778"/>
              <a:gd name="connsiteX141" fmla="*/ 0 w 2432203"/>
              <a:gd name="connsiteY141" fmla="*/ 632503 h 1562778"/>
              <a:gd name="connsiteX142" fmla="*/ 3175 w 2432203"/>
              <a:gd name="connsiteY142" fmla="*/ 572178 h 1562778"/>
              <a:gd name="connsiteX143" fmla="*/ 19050 w 2432203"/>
              <a:gd name="connsiteY143" fmla="*/ 515028 h 1562778"/>
              <a:gd name="connsiteX144" fmla="*/ 22225 w 2432203"/>
              <a:gd name="connsiteY144" fmla="*/ 502328 h 1562778"/>
              <a:gd name="connsiteX145" fmla="*/ 28575 w 2432203"/>
              <a:gd name="connsiteY145" fmla="*/ 483278 h 1562778"/>
              <a:gd name="connsiteX146" fmla="*/ 50800 w 2432203"/>
              <a:gd name="connsiteY146" fmla="*/ 416603 h 1562778"/>
              <a:gd name="connsiteX147" fmla="*/ 60325 w 2432203"/>
              <a:gd name="connsiteY147" fmla="*/ 394378 h 1562778"/>
              <a:gd name="connsiteX148" fmla="*/ 85725 w 2432203"/>
              <a:gd name="connsiteY148" fmla="*/ 349928 h 1562778"/>
              <a:gd name="connsiteX149" fmla="*/ 95250 w 2432203"/>
              <a:gd name="connsiteY149" fmla="*/ 324528 h 1562778"/>
              <a:gd name="connsiteX150" fmla="*/ 104775 w 2432203"/>
              <a:gd name="connsiteY150" fmla="*/ 311828 h 1562778"/>
              <a:gd name="connsiteX151" fmla="*/ 127000 w 2432203"/>
              <a:gd name="connsiteY151" fmla="*/ 273728 h 1562778"/>
              <a:gd name="connsiteX152" fmla="*/ 133350 w 2432203"/>
              <a:gd name="connsiteY152" fmla="*/ 264203 h 1562778"/>
              <a:gd name="connsiteX153" fmla="*/ 171450 w 2432203"/>
              <a:gd name="connsiteY153" fmla="*/ 229278 h 1562778"/>
              <a:gd name="connsiteX154" fmla="*/ 187325 w 2432203"/>
              <a:gd name="connsiteY154" fmla="*/ 213403 h 1562778"/>
              <a:gd name="connsiteX155" fmla="*/ 200025 w 2432203"/>
              <a:gd name="connsiteY155" fmla="*/ 203878 h 1562778"/>
              <a:gd name="connsiteX156" fmla="*/ 212725 w 2432203"/>
              <a:gd name="connsiteY156" fmla="*/ 191178 h 1562778"/>
              <a:gd name="connsiteX157" fmla="*/ 254000 w 2432203"/>
              <a:gd name="connsiteY157" fmla="*/ 162603 h 1562778"/>
              <a:gd name="connsiteX158" fmla="*/ 273050 w 2432203"/>
              <a:gd name="connsiteY158" fmla="*/ 146728 h 1562778"/>
              <a:gd name="connsiteX159" fmla="*/ 317500 w 2432203"/>
              <a:gd name="connsiteY159" fmla="*/ 121328 h 1562778"/>
              <a:gd name="connsiteX160" fmla="*/ 342900 w 2432203"/>
              <a:gd name="connsiteY160" fmla="*/ 105453 h 1562778"/>
              <a:gd name="connsiteX161" fmla="*/ 365125 w 2432203"/>
              <a:gd name="connsiteY161" fmla="*/ 89578 h 1562778"/>
              <a:gd name="connsiteX162" fmla="*/ 381000 w 2432203"/>
              <a:gd name="connsiteY162" fmla="*/ 83228 h 1562778"/>
              <a:gd name="connsiteX163" fmla="*/ 425450 w 2432203"/>
              <a:gd name="connsiteY163" fmla="*/ 67353 h 1562778"/>
              <a:gd name="connsiteX164" fmla="*/ 485775 w 2432203"/>
              <a:gd name="connsiteY164" fmla="*/ 38778 h 1562778"/>
              <a:gd name="connsiteX165" fmla="*/ 511175 w 2432203"/>
              <a:gd name="connsiteY165" fmla="*/ 32428 h 1562778"/>
              <a:gd name="connsiteX166" fmla="*/ 542925 w 2432203"/>
              <a:gd name="connsiteY166" fmla="*/ 22903 h 1562778"/>
              <a:gd name="connsiteX167" fmla="*/ 558800 w 2432203"/>
              <a:gd name="connsiteY167" fmla="*/ 19728 h 1562778"/>
              <a:gd name="connsiteX168" fmla="*/ 577850 w 2432203"/>
              <a:gd name="connsiteY168" fmla="*/ 13378 h 1562778"/>
              <a:gd name="connsiteX169" fmla="*/ 717550 w 2432203"/>
              <a:gd name="connsiteY169" fmla="*/ 7028 h 1562778"/>
              <a:gd name="connsiteX170" fmla="*/ 768350 w 2432203"/>
              <a:gd name="connsiteY170" fmla="*/ 3853 h 1562778"/>
              <a:gd name="connsiteX171" fmla="*/ 914400 w 2432203"/>
              <a:gd name="connsiteY171" fmla="*/ 678 h 1562778"/>
              <a:gd name="connsiteX172" fmla="*/ 1079500 w 2432203"/>
              <a:gd name="connsiteY172" fmla="*/ 7028 h 1562778"/>
              <a:gd name="connsiteX173" fmla="*/ 1168400 w 2432203"/>
              <a:gd name="connsiteY173" fmla="*/ 35603 h 1562778"/>
              <a:gd name="connsiteX174" fmla="*/ 1216025 w 2432203"/>
              <a:gd name="connsiteY174" fmla="*/ 48303 h 1562778"/>
              <a:gd name="connsiteX175" fmla="*/ 1282700 w 2432203"/>
              <a:gd name="connsiteY175" fmla="*/ 70528 h 1562778"/>
              <a:gd name="connsiteX176" fmla="*/ 1330325 w 2432203"/>
              <a:gd name="connsiteY176" fmla="*/ 92753 h 1562778"/>
              <a:gd name="connsiteX177" fmla="*/ 1349375 w 2432203"/>
              <a:gd name="connsiteY177" fmla="*/ 102278 h 1562778"/>
              <a:gd name="connsiteX178" fmla="*/ 1371600 w 2432203"/>
              <a:gd name="connsiteY178" fmla="*/ 118153 h 1562778"/>
              <a:gd name="connsiteX179" fmla="*/ 1384300 w 2432203"/>
              <a:gd name="connsiteY179" fmla="*/ 124503 h 1562778"/>
              <a:gd name="connsiteX180" fmla="*/ 1409700 w 2432203"/>
              <a:gd name="connsiteY180" fmla="*/ 140378 h 1562778"/>
              <a:gd name="connsiteX181" fmla="*/ 1441450 w 2432203"/>
              <a:gd name="connsiteY181" fmla="*/ 162603 h 1562778"/>
              <a:gd name="connsiteX182" fmla="*/ 1460500 w 2432203"/>
              <a:gd name="connsiteY182" fmla="*/ 172128 h 1562778"/>
              <a:gd name="connsiteX183" fmla="*/ 1473200 w 2432203"/>
              <a:gd name="connsiteY183" fmla="*/ 181653 h 1562778"/>
              <a:gd name="connsiteX184" fmla="*/ 1501775 w 2432203"/>
              <a:gd name="connsiteY184" fmla="*/ 197528 h 1562778"/>
              <a:gd name="connsiteX185" fmla="*/ 1511300 w 2432203"/>
              <a:gd name="connsiteY185" fmla="*/ 200703 h 1562778"/>
              <a:gd name="connsiteX186" fmla="*/ 1546225 w 2432203"/>
              <a:gd name="connsiteY186" fmla="*/ 216578 h 1562778"/>
              <a:gd name="connsiteX187" fmla="*/ 1565275 w 2432203"/>
              <a:gd name="connsiteY187" fmla="*/ 229278 h 1562778"/>
              <a:gd name="connsiteX188" fmla="*/ 1584325 w 2432203"/>
              <a:gd name="connsiteY188" fmla="*/ 235628 h 1562778"/>
              <a:gd name="connsiteX189" fmla="*/ 1628775 w 2432203"/>
              <a:gd name="connsiteY189" fmla="*/ 261028 h 1562778"/>
              <a:gd name="connsiteX190" fmla="*/ 1654175 w 2432203"/>
              <a:gd name="connsiteY190" fmla="*/ 273728 h 1562778"/>
              <a:gd name="connsiteX191" fmla="*/ 1670050 w 2432203"/>
              <a:gd name="connsiteY191" fmla="*/ 280078 h 1562778"/>
              <a:gd name="connsiteX192" fmla="*/ 1695450 w 2432203"/>
              <a:gd name="connsiteY192" fmla="*/ 295953 h 1562778"/>
              <a:gd name="connsiteX193" fmla="*/ 1720850 w 2432203"/>
              <a:gd name="connsiteY193" fmla="*/ 305478 h 1562778"/>
              <a:gd name="connsiteX194" fmla="*/ 1733550 w 2432203"/>
              <a:gd name="connsiteY194" fmla="*/ 315003 h 1562778"/>
              <a:gd name="connsiteX195" fmla="*/ 1746250 w 2432203"/>
              <a:gd name="connsiteY195" fmla="*/ 321353 h 1562778"/>
              <a:gd name="connsiteX196" fmla="*/ 1755775 w 2432203"/>
              <a:gd name="connsiteY196" fmla="*/ 327703 h 1562778"/>
              <a:gd name="connsiteX197" fmla="*/ 1793875 w 2432203"/>
              <a:gd name="connsiteY197" fmla="*/ 346753 h 1562778"/>
              <a:gd name="connsiteX198" fmla="*/ 1803400 w 2432203"/>
              <a:gd name="connsiteY198" fmla="*/ 353103 h 1562778"/>
              <a:gd name="connsiteX199" fmla="*/ 1822450 w 2432203"/>
              <a:gd name="connsiteY199" fmla="*/ 359453 h 1562778"/>
              <a:gd name="connsiteX200" fmla="*/ 1851025 w 2432203"/>
              <a:gd name="connsiteY200" fmla="*/ 378503 h 1562778"/>
              <a:gd name="connsiteX201" fmla="*/ 1863725 w 2432203"/>
              <a:gd name="connsiteY201" fmla="*/ 381678 h 1562778"/>
              <a:gd name="connsiteX202" fmla="*/ 1882775 w 2432203"/>
              <a:gd name="connsiteY202" fmla="*/ 391203 h 1562778"/>
              <a:gd name="connsiteX203" fmla="*/ 1901825 w 2432203"/>
              <a:gd name="connsiteY203" fmla="*/ 403903 h 1562778"/>
              <a:gd name="connsiteX204" fmla="*/ 1914525 w 2432203"/>
              <a:gd name="connsiteY204" fmla="*/ 410253 h 1562778"/>
              <a:gd name="connsiteX205" fmla="*/ 1936750 w 2432203"/>
              <a:gd name="connsiteY205" fmla="*/ 416603 h 1562778"/>
              <a:gd name="connsiteX206" fmla="*/ 1946275 w 2432203"/>
              <a:gd name="connsiteY206" fmla="*/ 422953 h 1562778"/>
              <a:gd name="connsiteX207" fmla="*/ 1955800 w 2432203"/>
              <a:gd name="connsiteY207" fmla="*/ 426128 h 1562778"/>
              <a:gd name="connsiteX208" fmla="*/ 1968500 w 2432203"/>
              <a:gd name="connsiteY208" fmla="*/ 432478 h 1562778"/>
              <a:gd name="connsiteX209" fmla="*/ 1978025 w 2432203"/>
              <a:gd name="connsiteY209" fmla="*/ 435653 h 1562778"/>
              <a:gd name="connsiteX210" fmla="*/ 2003425 w 2432203"/>
              <a:gd name="connsiteY210" fmla="*/ 445178 h 1562778"/>
              <a:gd name="connsiteX211" fmla="*/ 2012950 w 2432203"/>
              <a:gd name="connsiteY211" fmla="*/ 451528 h 1562778"/>
              <a:gd name="connsiteX212" fmla="*/ 2063750 w 2432203"/>
              <a:gd name="connsiteY212" fmla="*/ 457878 h 1562778"/>
              <a:gd name="connsiteX213" fmla="*/ 2085975 w 2432203"/>
              <a:gd name="connsiteY213" fmla="*/ 467403 h 1562778"/>
              <a:gd name="connsiteX214" fmla="*/ 2101850 w 2432203"/>
              <a:gd name="connsiteY214" fmla="*/ 495978 h 156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2432203" h="1562778">
                <a:moveTo>
                  <a:pt x="2101850" y="495978"/>
                </a:moveTo>
                <a:lnTo>
                  <a:pt x="2101850" y="495978"/>
                </a:lnTo>
                <a:cubicBezTo>
                  <a:pt x="2110317" y="502328"/>
                  <a:pt x="2119419" y="507909"/>
                  <a:pt x="2127250" y="515028"/>
                </a:cubicBezTo>
                <a:cubicBezTo>
                  <a:pt x="2131166" y="518588"/>
                  <a:pt x="2132710" y="524340"/>
                  <a:pt x="2136775" y="527728"/>
                </a:cubicBezTo>
                <a:cubicBezTo>
                  <a:pt x="2139346" y="529871"/>
                  <a:pt x="2143307" y="529406"/>
                  <a:pt x="2146300" y="530903"/>
                </a:cubicBezTo>
                <a:cubicBezTo>
                  <a:pt x="2149713" y="532610"/>
                  <a:pt x="2152650" y="535136"/>
                  <a:pt x="2155825" y="537253"/>
                </a:cubicBezTo>
                <a:cubicBezTo>
                  <a:pt x="2172758" y="562653"/>
                  <a:pt x="2150533" y="531961"/>
                  <a:pt x="2171700" y="553128"/>
                </a:cubicBezTo>
                <a:cubicBezTo>
                  <a:pt x="2174398" y="555826"/>
                  <a:pt x="2175119" y="560210"/>
                  <a:pt x="2178050" y="562653"/>
                </a:cubicBezTo>
                <a:cubicBezTo>
                  <a:pt x="2181686" y="565683"/>
                  <a:pt x="2186641" y="566655"/>
                  <a:pt x="2190750" y="569003"/>
                </a:cubicBezTo>
                <a:cubicBezTo>
                  <a:pt x="2194063" y="570896"/>
                  <a:pt x="2196962" y="573460"/>
                  <a:pt x="2200275" y="575353"/>
                </a:cubicBezTo>
                <a:cubicBezTo>
                  <a:pt x="2204384" y="577701"/>
                  <a:pt x="2209124" y="578952"/>
                  <a:pt x="2212975" y="581703"/>
                </a:cubicBezTo>
                <a:cubicBezTo>
                  <a:pt x="2216629" y="584313"/>
                  <a:pt x="2218764" y="588737"/>
                  <a:pt x="2222500" y="591228"/>
                </a:cubicBezTo>
                <a:cubicBezTo>
                  <a:pt x="2225285" y="593084"/>
                  <a:pt x="2229032" y="592906"/>
                  <a:pt x="2232025" y="594403"/>
                </a:cubicBezTo>
                <a:cubicBezTo>
                  <a:pt x="2235438" y="596110"/>
                  <a:pt x="2238445" y="598535"/>
                  <a:pt x="2241550" y="600753"/>
                </a:cubicBezTo>
                <a:cubicBezTo>
                  <a:pt x="2248364" y="605620"/>
                  <a:pt x="2256292" y="612352"/>
                  <a:pt x="2263775" y="616628"/>
                </a:cubicBezTo>
                <a:cubicBezTo>
                  <a:pt x="2267884" y="618976"/>
                  <a:pt x="2272366" y="620630"/>
                  <a:pt x="2276475" y="622978"/>
                </a:cubicBezTo>
                <a:cubicBezTo>
                  <a:pt x="2279788" y="624871"/>
                  <a:pt x="2282687" y="627435"/>
                  <a:pt x="2286000" y="629328"/>
                </a:cubicBezTo>
                <a:cubicBezTo>
                  <a:pt x="2290109" y="631676"/>
                  <a:pt x="2294849" y="632927"/>
                  <a:pt x="2298700" y="635678"/>
                </a:cubicBezTo>
                <a:cubicBezTo>
                  <a:pt x="2302354" y="638288"/>
                  <a:pt x="2304489" y="642712"/>
                  <a:pt x="2308225" y="645203"/>
                </a:cubicBezTo>
                <a:cubicBezTo>
                  <a:pt x="2311010" y="647059"/>
                  <a:pt x="2314824" y="646753"/>
                  <a:pt x="2317750" y="648378"/>
                </a:cubicBezTo>
                <a:cubicBezTo>
                  <a:pt x="2350502" y="666574"/>
                  <a:pt x="2324772" y="657069"/>
                  <a:pt x="2346325" y="664253"/>
                </a:cubicBezTo>
                <a:cubicBezTo>
                  <a:pt x="2347383" y="667428"/>
                  <a:pt x="2347133" y="671411"/>
                  <a:pt x="2349500" y="673778"/>
                </a:cubicBezTo>
                <a:cubicBezTo>
                  <a:pt x="2351867" y="676145"/>
                  <a:pt x="2355949" y="675635"/>
                  <a:pt x="2359025" y="676953"/>
                </a:cubicBezTo>
                <a:cubicBezTo>
                  <a:pt x="2363375" y="678817"/>
                  <a:pt x="2367637" y="680918"/>
                  <a:pt x="2371725" y="683303"/>
                </a:cubicBezTo>
                <a:cubicBezTo>
                  <a:pt x="2380349" y="688334"/>
                  <a:pt x="2390065" y="692118"/>
                  <a:pt x="2397125" y="699178"/>
                </a:cubicBezTo>
                <a:cubicBezTo>
                  <a:pt x="2400300" y="702353"/>
                  <a:pt x="2402842" y="706323"/>
                  <a:pt x="2406650" y="708703"/>
                </a:cubicBezTo>
                <a:cubicBezTo>
                  <a:pt x="2411483" y="711724"/>
                  <a:pt x="2417233" y="712936"/>
                  <a:pt x="2422525" y="715053"/>
                </a:cubicBezTo>
                <a:cubicBezTo>
                  <a:pt x="2425700" y="718228"/>
                  <a:pt x="2430630" y="720318"/>
                  <a:pt x="2432050" y="724578"/>
                </a:cubicBezTo>
                <a:cubicBezTo>
                  <a:pt x="2433511" y="728960"/>
                  <a:pt x="2424070" y="741310"/>
                  <a:pt x="2422525" y="743628"/>
                </a:cubicBezTo>
                <a:cubicBezTo>
                  <a:pt x="2420023" y="753636"/>
                  <a:pt x="2419591" y="756743"/>
                  <a:pt x="2416175" y="765853"/>
                </a:cubicBezTo>
                <a:cubicBezTo>
                  <a:pt x="2413990" y="771680"/>
                  <a:pt x="2408452" y="784046"/>
                  <a:pt x="2406650" y="791253"/>
                </a:cubicBezTo>
                <a:cubicBezTo>
                  <a:pt x="2405341" y="796488"/>
                  <a:pt x="2405182" y="802008"/>
                  <a:pt x="2403475" y="807128"/>
                </a:cubicBezTo>
                <a:cubicBezTo>
                  <a:pt x="2399870" y="817942"/>
                  <a:pt x="2393540" y="827820"/>
                  <a:pt x="2390775" y="838878"/>
                </a:cubicBezTo>
                <a:cubicBezTo>
                  <a:pt x="2386452" y="856170"/>
                  <a:pt x="2389551" y="847675"/>
                  <a:pt x="2381250" y="864278"/>
                </a:cubicBezTo>
                <a:cubicBezTo>
                  <a:pt x="2380192" y="869570"/>
                  <a:pt x="2379970" y="875100"/>
                  <a:pt x="2378075" y="880153"/>
                </a:cubicBezTo>
                <a:cubicBezTo>
                  <a:pt x="2376735" y="883726"/>
                  <a:pt x="2373747" y="886442"/>
                  <a:pt x="2371725" y="889678"/>
                </a:cubicBezTo>
                <a:cubicBezTo>
                  <a:pt x="2352262" y="920819"/>
                  <a:pt x="2372191" y="889474"/>
                  <a:pt x="2352675" y="924603"/>
                </a:cubicBezTo>
                <a:cubicBezTo>
                  <a:pt x="2350822" y="927939"/>
                  <a:pt x="2348543" y="931023"/>
                  <a:pt x="2346325" y="934128"/>
                </a:cubicBezTo>
                <a:cubicBezTo>
                  <a:pt x="2343249" y="938434"/>
                  <a:pt x="2339370" y="942202"/>
                  <a:pt x="2336800" y="946828"/>
                </a:cubicBezTo>
                <a:cubicBezTo>
                  <a:pt x="2334032" y="951810"/>
                  <a:pt x="2333471" y="957870"/>
                  <a:pt x="2330450" y="962703"/>
                </a:cubicBezTo>
                <a:cubicBezTo>
                  <a:pt x="2328070" y="966511"/>
                  <a:pt x="2323535" y="968574"/>
                  <a:pt x="2320925" y="972228"/>
                </a:cubicBezTo>
                <a:cubicBezTo>
                  <a:pt x="2306277" y="992735"/>
                  <a:pt x="2323827" y="978760"/>
                  <a:pt x="2305050" y="991278"/>
                </a:cubicBezTo>
                <a:cubicBezTo>
                  <a:pt x="2292847" y="1009583"/>
                  <a:pt x="2303412" y="991925"/>
                  <a:pt x="2295525" y="1010328"/>
                </a:cubicBezTo>
                <a:cubicBezTo>
                  <a:pt x="2290691" y="1021607"/>
                  <a:pt x="2289202" y="1022987"/>
                  <a:pt x="2282825" y="1032553"/>
                </a:cubicBezTo>
                <a:cubicBezTo>
                  <a:pt x="2279595" y="1045471"/>
                  <a:pt x="2280416" y="1046094"/>
                  <a:pt x="2273300" y="1057953"/>
                </a:cubicBezTo>
                <a:cubicBezTo>
                  <a:pt x="2269373" y="1064497"/>
                  <a:pt x="2266950" y="1072770"/>
                  <a:pt x="2260600" y="1077003"/>
                </a:cubicBezTo>
                <a:lnTo>
                  <a:pt x="2251075" y="1083353"/>
                </a:lnTo>
                <a:cubicBezTo>
                  <a:pt x="2238961" y="1107582"/>
                  <a:pt x="2252335" y="1085268"/>
                  <a:pt x="2228850" y="1108753"/>
                </a:cubicBezTo>
                <a:cubicBezTo>
                  <a:pt x="2226152" y="1111451"/>
                  <a:pt x="2225431" y="1115835"/>
                  <a:pt x="2222500" y="1118278"/>
                </a:cubicBezTo>
                <a:cubicBezTo>
                  <a:pt x="2218864" y="1121308"/>
                  <a:pt x="2213677" y="1121914"/>
                  <a:pt x="2209800" y="1124628"/>
                </a:cubicBezTo>
                <a:cubicBezTo>
                  <a:pt x="2203028" y="1129368"/>
                  <a:pt x="2196595" y="1134658"/>
                  <a:pt x="2190750" y="1140503"/>
                </a:cubicBezTo>
                <a:cubicBezTo>
                  <a:pt x="2163745" y="1167508"/>
                  <a:pt x="2200679" y="1138696"/>
                  <a:pt x="2168525" y="1165903"/>
                </a:cubicBezTo>
                <a:cubicBezTo>
                  <a:pt x="2166248" y="1167830"/>
                  <a:pt x="2140722" y="1188594"/>
                  <a:pt x="2130425" y="1194478"/>
                </a:cubicBezTo>
                <a:cubicBezTo>
                  <a:pt x="2126316" y="1196826"/>
                  <a:pt x="2121663" y="1198203"/>
                  <a:pt x="2117725" y="1200828"/>
                </a:cubicBezTo>
                <a:cubicBezTo>
                  <a:pt x="2091841" y="1218084"/>
                  <a:pt x="2111931" y="1210168"/>
                  <a:pt x="2092325" y="1216703"/>
                </a:cubicBezTo>
                <a:cubicBezTo>
                  <a:pt x="2083666" y="1225362"/>
                  <a:pt x="2080961" y="1228965"/>
                  <a:pt x="2070100" y="1235753"/>
                </a:cubicBezTo>
                <a:cubicBezTo>
                  <a:pt x="2066086" y="1238261"/>
                  <a:pt x="2061414" y="1239595"/>
                  <a:pt x="2057400" y="1242103"/>
                </a:cubicBezTo>
                <a:cubicBezTo>
                  <a:pt x="2052913" y="1244908"/>
                  <a:pt x="2049103" y="1248693"/>
                  <a:pt x="2044700" y="1251628"/>
                </a:cubicBezTo>
                <a:cubicBezTo>
                  <a:pt x="2039565" y="1255051"/>
                  <a:pt x="2034117" y="1257978"/>
                  <a:pt x="2028825" y="1261153"/>
                </a:cubicBezTo>
                <a:cubicBezTo>
                  <a:pt x="2015548" y="1281069"/>
                  <a:pt x="2031642" y="1260824"/>
                  <a:pt x="2006600" y="1277028"/>
                </a:cubicBezTo>
                <a:cubicBezTo>
                  <a:pt x="1993272" y="1285652"/>
                  <a:pt x="1981110" y="1295960"/>
                  <a:pt x="1968500" y="1305603"/>
                </a:cubicBezTo>
                <a:cubicBezTo>
                  <a:pt x="1963117" y="1309719"/>
                  <a:pt x="1957417" y="1313511"/>
                  <a:pt x="1952625" y="1318303"/>
                </a:cubicBezTo>
                <a:cubicBezTo>
                  <a:pt x="1949450" y="1321478"/>
                  <a:pt x="1946754" y="1325218"/>
                  <a:pt x="1943100" y="1327828"/>
                </a:cubicBezTo>
                <a:cubicBezTo>
                  <a:pt x="1939249" y="1330579"/>
                  <a:pt x="1934488" y="1331793"/>
                  <a:pt x="1930400" y="1334178"/>
                </a:cubicBezTo>
                <a:cubicBezTo>
                  <a:pt x="1921776" y="1339209"/>
                  <a:pt x="1914600" y="1347310"/>
                  <a:pt x="1905000" y="1350053"/>
                </a:cubicBezTo>
                <a:cubicBezTo>
                  <a:pt x="1889182" y="1354572"/>
                  <a:pt x="1881136" y="1356054"/>
                  <a:pt x="1866900" y="1362753"/>
                </a:cubicBezTo>
                <a:cubicBezTo>
                  <a:pt x="1854052" y="1368799"/>
                  <a:pt x="1840976" y="1374498"/>
                  <a:pt x="1828800" y="1381803"/>
                </a:cubicBezTo>
                <a:cubicBezTo>
                  <a:pt x="1823508" y="1384978"/>
                  <a:pt x="1818445" y="1388568"/>
                  <a:pt x="1812925" y="1391328"/>
                </a:cubicBezTo>
                <a:cubicBezTo>
                  <a:pt x="1805351" y="1395115"/>
                  <a:pt x="1785409" y="1401805"/>
                  <a:pt x="1778000" y="1404028"/>
                </a:cubicBezTo>
                <a:cubicBezTo>
                  <a:pt x="1773820" y="1405282"/>
                  <a:pt x="1769480" y="1405949"/>
                  <a:pt x="1765300" y="1407203"/>
                </a:cubicBezTo>
                <a:cubicBezTo>
                  <a:pt x="1758889" y="1409126"/>
                  <a:pt x="1752540" y="1411266"/>
                  <a:pt x="1746250" y="1413553"/>
                </a:cubicBezTo>
                <a:cubicBezTo>
                  <a:pt x="1720368" y="1422965"/>
                  <a:pt x="1740134" y="1416271"/>
                  <a:pt x="1717675" y="1426253"/>
                </a:cubicBezTo>
                <a:cubicBezTo>
                  <a:pt x="1712467" y="1428568"/>
                  <a:pt x="1707008" y="1430288"/>
                  <a:pt x="1701800" y="1432603"/>
                </a:cubicBezTo>
                <a:cubicBezTo>
                  <a:pt x="1697475" y="1434525"/>
                  <a:pt x="1693692" y="1437805"/>
                  <a:pt x="1689100" y="1438953"/>
                </a:cubicBezTo>
                <a:cubicBezTo>
                  <a:pt x="1676609" y="1442076"/>
                  <a:pt x="1663700" y="1443186"/>
                  <a:pt x="1651000" y="1445303"/>
                </a:cubicBezTo>
                <a:cubicBezTo>
                  <a:pt x="1645708" y="1447420"/>
                  <a:pt x="1640623" y="1450153"/>
                  <a:pt x="1635125" y="1451653"/>
                </a:cubicBezTo>
                <a:cubicBezTo>
                  <a:pt x="1617293" y="1456516"/>
                  <a:pt x="1598685" y="1458508"/>
                  <a:pt x="1581150" y="1464353"/>
                </a:cubicBezTo>
                <a:cubicBezTo>
                  <a:pt x="1559411" y="1471599"/>
                  <a:pt x="1574926" y="1466978"/>
                  <a:pt x="1533525" y="1473878"/>
                </a:cubicBezTo>
                <a:cubicBezTo>
                  <a:pt x="1511975" y="1485850"/>
                  <a:pt x="1480633" y="1505806"/>
                  <a:pt x="1454150" y="1515153"/>
                </a:cubicBezTo>
                <a:cubicBezTo>
                  <a:pt x="1407654" y="1531564"/>
                  <a:pt x="1438440" y="1519884"/>
                  <a:pt x="1397000" y="1527853"/>
                </a:cubicBezTo>
                <a:cubicBezTo>
                  <a:pt x="1377836" y="1531538"/>
                  <a:pt x="1359214" y="1538132"/>
                  <a:pt x="1339850" y="1540553"/>
                </a:cubicBezTo>
                <a:lnTo>
                  <a:pt x="1289050" y="1546903"/>
                </a:lnTo>
                <a:cubicBezTo>
                  <a:pt x="1274214" y="1548881"/>
                  <a:pt x="1259493" y="1551764"/>
                  <a:pt x="1244600" y="1553253"/>
                </a:cubicBezTo>
                <a:cubicBezTo>
                  <a:pt x="1227718" y="1554941"/>
                  <a:pt x="1210708" y="1555019"/>
                  <a:pt x="1193800" y="1556428"/>
                </a:cubicBezTo>
                <a:cubicBezTo>
                  <a:pt x="1185297" y="1557137"/>
                  <a:pt x="1176924" y="1559216"/>
                  <a:pt x="1168400" y="1559603"/>
                </a:cubicBezTo>
                <a:cubicBezTo>
                  <a:pt x="1130325" y="1561334"/>
                  <a:pt x="1092200" y="1561720"/>
                  <a:pt x="1054100" y="1562778"/>
                </a:cubicBezTo>
                <a:cubicBezTo>
                  <a:pt x="1017172" y="1561806"/>
                  <a:pt x="933625" y="1563875"/>
                  <a:pt x="885825" y="1553253"/>
                </a:cubicBezTo>
                <a:cubicBezTo>
                  <a:pt x="872757" y="1550349"/>
                  <a:pt x="860082" y="1545702"/>
                  <a:pt x="847725" y="1540553"/>
                </a:cubicBezTo>
                <a:cubicBezTo>
                  <a:pt x="834618" y="1535092"/>
                  <a:pt x="822325" y="1527853"/>
                  <a:pt x="809625" y="1521503"/>
                </a:cubicBezTo>
                <a:cubicBezTo>
                  <a:pt x="805392" y="1519386"/>
                  <a:pt x="801517" y="1516301"/>
                  <a:pt x="796925" y="1515153"/>
                </a:cubicBezTo>
                <a:lnTo>
                  <a:pt x="784225" y="1511978"/>
                </a:lnTo>
                <a:cubicBezTo>
                  <a:pt x="760173" y="1496945"/>
                  <a:pt x="731427" y="1480739"/>
                  <a:pt x="714375" y="1458003"/>
                </a:cubicBezTo>
                <a:cubicBezTo>
                  <a:pt x="708025" y="1449536"/>
                  <a:pt x="702809" y="1440087"/>
                  <a:pt x="695325" y="1432603"/>
                </a:cubicBezTo>
                <a:cubicBezTo>
                  <a:pt x="684689" y="1421967"/>
                  <a:pt x="670029" y="1415583"/>
                  <a:pt x="660400" y="1404028"/>
                </a:cubicBezTo>
                <a:cubicBezTo>
                  <a:pt x="649817" y="1391328"/>
                  <a:pt x="638569" y="1379153"/>
                  <a:pt x="628650" y="1365928"/>
                </a:cubicBezTo>
                <a:cubicBezTo>
                  <a:pt x="618418" y="1352285"/>
                  <a:pt x="617517" y="1349836"/>
                  <a:pt x="603250" y="1337353"/>
                </a:cubicBezTo>
                <a:cubicBezTo>
                  <a:pt x="598024" y="1332780"/>
                  <a:pt x="571551" y="1318339"/>
                  <a:pt x="571500" y="1318303"/>
                </a:cubicBezTo>
                <a:cubicBezTo>
                  <a:pt x="537866" y="1294279"/>
                  <a:pt x="562887" y="1301975"/>
                  <a:pt x="533400" y="1296078"/>
                </a:cubicBezTo>
                <a:cubicBezTo>
                  <a:pt x="530225" y="1293961"/>
                  <a:pt x="527288" y="1291435"/>
                  <a:pt x="523875" y="1289728"/>
                </a:cubicBezTo>
                <a:cubicBezTo>
                  <a:pt x="488255" y="1271918"/>
                  <a:pt x="547898" y="1306630"/>
                  <a:pt x="501650" y="1280203"/>
                </a:cubicBezTo>
                <a:cubicBezTo>
                  <a:pt x="498337" y="1278310"/>
                  <a:pt x="495438" y="1275746"/>
                  <a:pt x="492125" y="1273853"/>
                </a:cubicBezTo>
                <a:cubicBezTo>
                  <a:pt x="488016" y="1271505"/>
                  <a:pt x="483562" y="1269802"/>
                  <a:pt x="479425" y="1267503"/>
                </a:cubicBezTo>
                <a:cubicBezTo>
                  <a:pt x="474030" y="1264506"/>
                  <a:pt x="468945" y="1260975"/>
                  <a:pt x="463550" y="1257978"/>
                </a:cubicBezTo>
                <a:cubicBezTo>
                  <a:pt x="459413" y="1255679"/>
                  <a:pt x="454717" y="1254357"/>
                  <a:pt x="450850" y="1251628"/>
                </a:cubicBezTo>
                <a:cubicBezTo>
                  <a:pt x="436669" y="1241618"/>
                  <a:pt x="424018" y="1229506"/>
                  <a:pt x="409575" y="1219878"/>
                </a:cubicBezTo>
                <a:cubicBezTo>
                  <a:pt x="403225" y="1215645"/>
                  <a:pt x="396735" y="1211614"/>
                  <a:pt x="390525" y="1207178"/>
                </a:cubicBezTo>
                <a:cubicBezTo>
                  <a:pt x="381913" y="1201027"/>
                  <a:pt x="374027" y="1193851"/>
                  <a:pt x="365125" y="1188128"/>
                </a:cubicBezTo>
                <a:cubicBezTo>
                  <a:pt x="359153" y="1184289"/>
                  <a:pt x="351875" y="1182697"/>
                  <a:pt x="346075" y="1178603"/>
                </a:cubicBezTo>
                <a:cubicBezTo>
                  <a:pt x="333786" y="1169929"/>
                  <a:pt x="323183" y="1159053"/>
                  <a:pt x="311150" y="1150028"/>
                </a:cubicBezTo>
                <a:cubicBezTo>
                  <a:pt x="292463" y="1136013"/>
                  <a:pt x="302192" y="1144245"/>
                  <a:pt x="282575" y="1124628"/>
                </a:cubicBezTo>
                <a:cubicBezTo>
                  <a:pt x="281517" y="1120395"/>
                  <a:pt x="281351" y="1115831"/>
                  <a:pt x="279400" y="1111928"/>
                </a:cubicBezTo>
                <a:cubicBezTo>
                  <a:pt x="272331" y="1097791"/>
                  <a:pt x="269246" y="1101141"/>
                  <a:pt x="260350" y="1089703"/>
                </a:cubicBezTo>
                <a:cubicBezTo>
                  <a:pt x="255665" y="1083679"/>
                  <a:pt x="251883" y="1077003"/>
                  <a:pt x="247650" y="1070653"/>
                </a:cubicBezTo>
                <a:cubicBezTo>
                  <a:pt x="245533" y="1067478"/>
                  <a:pt x="242507" y="1064748"/>
                  <a:pt x="241300" y="1061128"/>
                </a:cubicBezTo>
                <a:cubicBezTo>
                  <a:pt x="238478" y="1052661"/>
                  <a:pt x="237006" y="1046750"/>
                  <a:pt x="231775" y="1038903"/>
                </a:cubicBezTo>
                <a:cubicBezTo>
                  <a:pt x="228016" y="1033264"/>
                  <a:pt x="223308" y="1028320"/>
                  <a:pt x="219075" y="1023028"/>
                </a:cubicBezTo>
                <a:cubicBezTo>
                  <a:pt x="218017" y="1018795"/>
                  <a:pt x="217099" y="1014524"/>
                  <a:pt x="215900" y="1010328"/>
                </a:cubicBezTo>
                <a:cubicBezTo>
                  <a:pt x="214981" y="1007110"/>
                  <a:pt x="213537" y="1004050"/>
                  <a:pt x="212725" y="1000803"/>
                </a:cubicBezTo>
                <a:cubicBezTo>
                  <a:pt x="210339" y="991261"/>
                  <a:pt x="208649" y="974052"/>
                  <a:pt x="203200" y="965878"/>
                </a:cubicBezTo>
                <a:lnTo>
                  <a:pt x="190500" y="946828"/>
                </a:lnTo>
                <a:cubicBezTo>
                  <a:pt x="183892" y="920397"/>
                  <a:pt x="191938" y="946529"/>
                  <a:pt x="180975" y="924603"/>
                </a:cubicBezTo>
                <a:cubicBezTo>
                  <a:pt x="179478" y="921610"/>
                  <a:pt x="179656" y="917863"/>
                  <a:pt x="177800" y="915078"/>
                </a:cubicBezTo>
                <a:cubicBezTo>
                  <a:pt x="175309" y="911342"/>
                  <a:pt x="171450" y="908728"/>
                  <a:pt x="168275" y="905553"/>
                </a:cubicBezTo>
                <a:cubicBezTo>
                  <a:pt x="160726" y="882905"/>
                  <a:pt x="171430" y="910286"/>
                  <a:pt x="155575" y="886503"/>
                </a:cubicBezTo>
                <a:cubicBezTo>
                  <a:pt x="153719" y="883718"/>
                  <a:pt x="154767" y="879345"/>
                  <a:pt x="152400" y="876978"/>
                </a:cubicBezTo>
                <a:cubicBezTo>
                  <a:pt x="147004" y="871582"/>
                  <a:pt x="133350" y="864278"/>
                  <a:pt x="133350" y="864278"/>
                </a:cubicBezTo>
                <a:cubicBezTo>
                  <a:pt x="131233" y="861103"/>
                  <a:pt x="129872" y="857266"/>
                  <a:pt x="127000" y="854753"/>
                </a:cubicBezTo>
                <a:cubicBezTo>
                  <a:pt x="113563" y="842996"/>
                  <a:pt x="111507" y="843239"/>
                  <a:pt x="98425" y="838878"/>
                </a:cubicBezTo>
                <a:cubicBezTo>
                  <a:pt x="94192" y="839936"/>
                  <a:pt x="90089" y="842053"/>
                  <a:pt x="85725" y="842053"/>
                </a:cubicBezTo>
                <a:cubicBezTo>
                  <a:pt x="79152" y="842053"/>
                  <a:pt x="71491" y="835739"/>
                  <a:pt x="66675" y="832528"/>
                </a:cubicBezTo>
                <a:cubicBezTo>
                  <a:pt x="56762" y="802789"/>
                  <a:pt x="73001" y="846774"/>
                  <a:pt x="53975" y="813478"/>
                </a:cubicBezTo>
                <a:cubicBezTo>
                  <a:pt x="51810" y="809689"/>
                  <a:pt x="51999" y="804974"/>
                  <a:pt x="50800" y="800778"/>
                </a:cubicBezTo>
                <a:cubicBezTo>
                  <a:pt x="49881" y="797560"/>
                  <a:pt x="49122" y="794246"/>
                  <a:pt x="47625" y="791253"/>
                </a:cubicBezTo>
                <a:cubicBezTo>
                  <a:pt x="45918" y="787840"/>
                  <a:pt x="42982" y="785141"/>
                  <a:pt x="41275" y="781728"/>
                </a:cubicBezTo>
                <a:cubicBezTo>
                  <a:pt x="35096" y="769371"/>
                  <a:pt x="41029" y="773745"/>
                  <a:pt x="34925" y="759503"/>
                </a:cubicBezTo>
                <a:cubicBezTo>
                  <a:pt x="33422" y="755996"/>
                  <a:pt x="30692" y="753153"/>
                  <a:pt x="28575" y="749978"/>
                </a:cubicBezTo>
                <a:cubicBezTo>
                  <a:pt x="27517" y="745745"/>
                  <a:pt x="26599" y="741474"/>
                  <a:pt x="25400" y="737278"/>
                </a:cubicBezTo>
                <a:cubicBezTo>
                  <a:pt x="24481" y="734060"/>
                  <a:pt x="23106" y="730982"/>
                  <a:pt x="22225" y="727753"/>
                </a:cubicBezTo>
                <a:cubicBezTo>
                  <a:pt x="19929" y="719333"/>
                  <a:pt x="17992" y="710820"/>
                  <a:pt x="15875" y="702353"/>
                </a:cubicBezTo>
                <a:cubicBezTo>
                  <a:pt x="14817" y="698120"/>
                  <a:pt x="14080" y="693793"/>
                  <a:pt x="12700" y="689653"/>
                </a:cubicBezTo>
                <a:cubicBezTo>
                  <a:pt x="10583" y="683303"/>
                  <a:pt x="7663" y="677167"/>
                  <a:pt x="6350" y="670603"/>
                </a:cubicBezTo>
                <a:cubicBezTo>
                  <a:pt x="1707" y="647390"/>
                  <a:pt x="3938" y="660070"/>
                  <a:pt x="0" y="632503"/>
                </a:cubicBezTo>
                <a:cubicBezTo>
                  <a:pt x="1058" y="612395"/>
                  <a:pt x="1503" y="592245"/>
                  <a:pt x="3175" y="572178"/>
                </a:cubicBezTo>
                <a:cubicBezTo>
                  <a:pt x="4384" y="557666"/>
                  <a:pt x="17537" y="520173"/>
                  <a:pt x="19050" y="515028"/>
                </a:cubicBezTo>
                <a:cubicBezTo>
                  <a:pt x="20281" y="510842"/>
                  <a:pt x="20971" y="506508"/>
                  <a:pt x="22225" y="502328"/>
                </a:cubicBezTo>
                <a:cubicBezTo>
                  <a:pt x="24148" y="495917"/>
                  <a:pt x="26607" y="489675"/>
                  <a:pt x="28575" y="483278"/>
                </a:cubicBezTo>
                <a:cubicBezTo>
                  <a:pt x="40984" y="442949"/>
                  <a:pt x="28787" y="474387"/>
                  <a:pt x="50800" y="416603"/>
                </a:cubicBezTo>
                <a:cubicBezTo>
                  <a:pt x="53669" y="409071"/>
                  <a:pt x="56504" y="401475"/>
                  <a:pt x="60325" y="394378"/>
                </a:cubicBezTo>
                <a:cubicBezTo>
                  <a:pt x="84574" y="349344"/>
                  <a:pt x="61800" y="404615"/>
                  <a:pt x="85725" y="349928"/>
                </a:cubicBezTo>
                <a:cubicBezTo>
                  <a:pt x="89349" y="341644"/>
                  <a:pt x="91206" y="332616"/>
                  <a:pt x="95250" y="324528"/>
                </a:cubicBezTo>
                <a:cubicBezTo>
                  <a:pt x="97617" y="319795"/>
                  <a:pt x="101970" y="316315"/>
                  <a:pt x="104775" y="311828"/>
                </a:cubicBezTo>
                <a:cubicBezTo>
                  <a:pt x="112567" y="299360"/>
                  <a:pt x="118844" y="285961"/>
                  <a:pt x="127000" y="273728"/>
                </a:cubicBezTo>
                <a:cubicBezTo>
                  <a:pt x="129117" y="270553"/>
                  <a:pt x="130837" y="267075"/>
                  <a:pt x="133350" y="264203"/>
                </a:cubicBezTo>
                <a:cubicBezTo>
                  <a:pt x="147373" y="248177"/>
                  <a:pt x="154953" y="244400"/>
                  <a:pt x="171450" y="229278"/>
                </a:cubicBezTo>
                <a:cubicBezTo>
                  <a:pt x="176967" y="224221"/>
                  <a:pt x="181732" y="218375"/>
                  <a:pt x="187325" y="213403"/>
                </a:cubicBezTo>
                <a:cubicBezTo>
                  <a:pt x="191280" y="209887"/>
                  <a:pt x="196043" y="207363"/>
                  <a:pt x="200025" y="203878"/>
                </a:cubicBezTo>
                <a:cubicBezTo>
                  <a:pt x="204531" y="199936"/>
                  <a:pt x="207969" y="194815"/>
                  <a:pt x="212725" y="191178"/>
                </a:cubicBezTo>
                <a:cubicBezTo>
                  <a:pt x="226018" y="181013"/>
                  <a:pt x="241145" y="173316"/>
                  <a:pt x="254000" y="162603"/>
                </a:cubicBezTo>
                <a:cubicBezTo>
                  <a:pt x="260350" y="157311"/>
                  <a:pt x="266120" y="151233"/>
                  <a:pt x="273050" y="146728"/>
                </a:cubicBezTo>
                <a:cubicBezTo>
                  <a:pt x="287358" y="137428"/>
                  <a:pt x="302808" y="130010"/>
                  <a:pt x="317500" y="121328"/>
                </a:cubicBezTo>
                <a:cubicBezTo>
                  <a:pt x="326096" y="116249"/>
                  <a:pt x="334775" y="111256"/>
                  <a:pt x="342900" y="105453"/>
                </a:cubicBezTo>
                <a:cubicBezTo>
                  <a:pt x="350308" y="100161"/>
                  <a:pt x="357261" y="94165"/>
                  <a:pt x="365125" y="89578"/>
                </a:cubicBezTo>
                <a:cubicBezTo>
                  <a:pt x="370048" y="86706"/>
                  <a:pt x="375652" y="85198"/>
                  <a:pt x="381000" y="83228"/>
                </a:cubicBezTo>
                <a:cubicBezTo>
                  <a:pt x="395763" y="77789"/>
                  <a:pt x="410989" y="73551"/>
                  <a:pt x="425450" y="67353"/>
                </a:cubicBezTo>
                <a:cubicBezTo>
                  <a:pt x="460345" y="52398"/>
                  <a:pt x="438631" y="50564"/>
                  <a:pt x="485775" y="38778"/>
                </a:cubicBezTo>
                <a:cubicBezTo>
                  <a:pt x="494242" y="36661"/>
                  <a:pt x="502766" y="34764"/>
                  <a:pt x="511175" y="32428"/>
                </a:cubicBezTo>
                <a:cubicBezTo>
                  <a:pt x="521821" y="29471"/>
                  <a:pt x="532249" y="25750"/>
                  <a:pt x="542925" y="22903"/>
                </a:cubicBezTo>
                <a:cubicBezTo>
                  <a:pt x="548139" y="21513"/>
                  <a:pt x="553594" y="21148"/>
                  <a:pt x="558800" y="19728"/>
                </a:cubicBezTo>
                <a:cubicBezTo>
                  <a:pt x="565258" y="17967"/>
                  <a:pt x="571218" y="14282"/>
                  <a:pt x="577850" y="13378"/>
                </a:cubicBezTo>
                <a:cubicBezTo>
                  <a:pt x="599413" y="10438"/>
                  <a:pt x="714514" y="7166"/>
                  <a:pt x="717550" y="7028"/>
                </a:cubicBezTo>
                <a:cubicBezTo>
                  <a:pt x="734499" y="6258"/>
                  <a:pt x="751392" y="4400"/>
                  <a:pt x="768350" y="3853"/>
                </a:cubicBezTo>
                <a:cubicBezTo>
                  <a:pt x="817020" y="2283"/>
                  <a:pt x="865717" y="1736"/>
                  <a:pt x="914400" y="678"/>
                </a:cubicBezTo>
                <a:cubicBezTo>
                  <a:pt x="941395" y="1265"/>
                  <a:pt x="1029008" y="-3792"/>
                  <a:pt x="1079500" y="7028"/>
                </a:cubicBezTo>
                <a:cubicBezTo>
                  <a:pt x="1138918" y="19761"/>
                  <a:pt x="1065153" y="8071"/>
                  <a:pt x="1168400" y="35603"/>
                </a:cubicBezTo>
                <a:cubicBezTo>
                  <a:pt x="1184275" y="39836"/>
                  <a:pt x="1200383" y="43275"/>
                  <a:pt x="1216025" y="48303"/>
                </a:cubicBezTo>
                <a:cubicBezTo>
                  <a:pt x="1309164" y="78240"/>
                  <a:pt x="1217116" y="54132"/>
                  <a:pt x="1282700" y="70528"/>
                </a:cubicBezTo>
                <a:cubicBezTo>
                  <a:pt x="1334218" y="99967"/>
                  <a:pt x="1274212" y="67247"/>
                  <a:pt x="1330325" y="92753"/>
                </a:cubicBezTo>
                <a:cubicBezTo>
                  <a:pt x="1364177" y="108140"/>
                  <a:pt x="1317336" y="91598"/>
                  <a:pt x="1349375" y="102278"/>
                </a:cubicBezTo>
                <a:cubicBezTo>
                  <a:pt x="1354827" y="106367"/>
                  <a:pt x="1365100" y="114439"/>
                  <a:pt x="1371600" y="118153"/>
                </a:cubicBezTo>
                <a:cubicBezTo>
                  <a:pt x="1375709" y="120501"/>
                  <a:pt x="1380212" y="122118"/>
                  <a:pt x="1384300" y="124503"/>
                </a:cubicBezTo>
                <a:cubicBezTo>
                  <a:pt x="1392924" y="129534"/>
                  <a:pt x="1401393" y="134840"/>
                  <a:pt x="1409700" y="140378"/>
                </a:cubicBezTo>
                <a:cubicBezTo>
                  <a:pt x="1421646" y="148342"/>
                  <a:pt x="1427889" y="155823"/>
                  <a:pt x="1441450" y="162603"/>
                </a:cubicBezTo>
                <a:cubicBezTo>
                  <a:pt x="1447800" y="165778"/>
                  <a:pt x="1454412" y="168475"/>
                  <a:pt x="1460500" y="172128"/>
                </a:cubicBezTo>
                <a:cubicBezTo>
                  <a:pt x="1465038" y="174851"/>
                  <a:pt x="1468797" y="178718"/>
                  <a:pt x="1473200" y="181653"/>
                </a:cubicBezTo>
                <a:cubicBezTo>
                  <a:pt x="1480426" y="186470"/>
                  <a:pt x="1493302" y="193897"/>
                  <a:pt x="1501775" y="197528"/>
                </a:cubicBezTo>
                <a:cubicBezTo>
                  <a:pt x="1504851" y="198846"/>
                  <a:pt x="1508125" y="199645"/>
                  <a:pt x="1511300" y="200703"/>
                </a:cubicBezTo>
                <a:cubicBezTo>
                  <a:pt x="1541598" y="223426"/>
                  <a:pt x="1502264" y="196288"/>
                  <a:pt x="1546225" y="216578"/>
                </a:cubicBezTo>
                <a:cubicBezTo>
                  <a:pt x="1553154" y="219776"/>
                  <a:pt x="1558449" y="225865"/>
                  <a:pt x="1565275" y="229278"/>
                </a:cubicBezTo>
                <a:cubicBezTo>
                  <a:pt x="1571262" y="232271"/>
                  <a:pt x="1578338" y="232635"/>
                  <a:pt x="1584325" y="235628"/>
                </a:cubicBezTo>
                <a:cubicBezTo>
                  <a:pt x="1599589" y="243260"/>
                  <a:pt x="1613511" y="253396"/>
                  <a:pt x="1628775" y="261028"/>
                </a:cubicBezTo>
                <a:cubicBezTo>
                  <a:pt x="1637242" y="265261"/>
                  <a:pt x="1645386" y="270212"/>
                  <a:pt x="1654175" y="273728"/>
                </a:cubicBezTo>
                <a:cubicBezTo>
                  <a:pt x="1659467" y="275845"/>
                  <a:pt x="1665032" y="277376"/>
                  <a:pt x="1670050" y="280078"/>
                </a:cubicBezTo>
                <a:cubicBezTo>
                  <a:pt x="1678841" y="284812"/>
                  <a:pt x="1686101" y="292447"/>
                  <a:pt x="1695450" y="295953"/>
                </a:cubicBezTo>
                <a:cubicBezTo>
                  <a:pt x="1703917" y="299128"/>
                  <a:pt x="1712762" y="301434"/>
                  <a:pt x="1720850" y="305478"/>
                </a:cubicBezTo>
                <a:cubicBezTo>
                  <a:pt x="1725583" y="307845"/>
                  <a:pt x="1729063" y="312198"/>
                  <a:pt x="1733550" y="315003"/>
                </a:cubicBezTo>
                <a:cubicBezTo>
                  <a:pt x="1737564" y="317511"/>
                  <a:pt x="1742141" y="319005"/>
                  <a:pt x="1746250" y="321353"/>
                </a:cubicBezTo>
                <a:cubicBezTo>
                  <a:pt x="1749563" y="323246"/>
                  <a:pt x="1752408" y="325907"/>
                  <a:pt x="1755775" y="327703"/>
                </a:cubicBezTo>
                <a:cubicBezTo>
                  <a:pt x="1768304" y="334385"/>
                  <a:pt x="1782061" y="338877"/>
                  <a:pt x="1793875" y="346753"/>
                </a:cubicBezTo>
                <a:cubicBezTo>
                  <a:pt x="1797050" y="348870"/>
                  <a:pt x="1799913" y="351553"/>
                  <a:pt x="1803400" y="353103"/>
                </a:cubicBezTo>
                <a:cubicBezTo>
                  <a:pt x="1809517" y="355821"/>
                  <a:pt x="1822450" y="359453"/>
                  <a:pt x="1822450" y="359453"/>
                </a:cubicBezTo>
                <a:cubicBezTo>
                  <a:pt x="1831176" y="365997"/>
                  <a:pt x="1841004" y="374049"/>
                  <a:pt x="1851025" y="378503"/>
                </a:cubicBezTo>
                <a:cubicBezTo>
                  <a:pt x="1855013" y="380275"/>
                  <a:pt x="1859492" y="380620"/>
                  <a:pt x="1863725" y="381678"/>
                </a:cubicBezTo>
                <a:cubicBezTo>
                  <a:pt x="1906010" y="409868"/>
                  <a:pt x="1843340" y="369295"/>
                  <a:pt x="1882775" y="391203"/>
                </a:cubicBezTo>
                <a:cubicBezTo>
                  <a:pt x="1889446" y="394909"/>
                  <a:pt x="1895281" y="399976"/>
                  <a:pt x="1901825" y="403903"/>
                </a:cubicBezTo>
                <a:cubicBezTo>
                  <a:pt x="1905884" y="406338"/>
                  <a:pt x="1910175" y="408389"/>
                  <a:pt x="1914525" y="410253"/>
                </a:cubicBezTo>
                <a:cubicBezTo>
                  <a:pt x="1920902" y="412986"/>
                  <a:pt x="1930305" y="414992"/>
                  <a:pt x="1936750" y="416603"/>
                </a:cubicBezTo>
                <a:cubicBezTo>
                  <a:pt x="1939925" y="418720"/>
                  <a:pt x="1942862" y="421246"/>
                  <a:pt x="1946275" y="422953"/>
                </a:cubicBezTo>
                <a:cubicBezTo>
                  <a:pt x="1949268" y="424450"/>
                  <a:pt x="1952724" y="424810"/>
                  <a:pt x="1955800" y="426128"/>
                </a:cubicBezTo>
                <a:cubicBezTo>
                  <a:pt x="1960150" y="427992"/>
                  <a:pt x="1964150" y="430614"/>
                  <a:pt x="1968500" y="432478"/>
                </a:cubicBezTo>
                <a:cubicBezTo>
                  <a:pt x="1971576" y="433796"/>
                  <a:pt x="1974949" y="434335"/>
                  <a:pt x="1978025" y="435653"/>
                </a:cubicBezTo>
                <a:cubicBezTo>
                  <a:pt x="2001269" y="445615"/>
                  <a:pt x="1980010" y="439324"/>
                  <a:pt x="2003425" y="445178"/>
                </a:cubicBezTo>
                <a:cubicBezTo>
                  <a:pt x="2006600" y="447295"/>
                  <a:pt x="2009377" y="450188"/>
                  <a:pt x="2012950" y="451528"/>
                </a:cubicBezTo>
                <a:cubicBezTo>
                  <a:pt x="2023448" y="455465"/>
                  <a:pt x="2059929" y="457531"/>
                  <a:pt x="2063750" y="457878"/>
                </a:cubicBezTo>
                <a:cubicBezTo>
                  <a:pt x="2090181" y="464486"/>
                  <a:pt x="2064049" y="456440"/>
                  <a:pt x="2085975" y="467403"/>
                </a:cubicBezTo>
                <a:cubicBezTo>
                  <a:pt x="2096504" y="472668"/>
                  <a:pt x="2099204" y="491216"/>
                  <a:pt x="2101850" y="49597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880225" y="2646136"/>
            <a:ext cx="511175" cy="3143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189483" y="4114432"/>
            <a:ext cx="511175" cy="38627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98263" y="4910447"/>
            <a:ext cx="511175" cy="38627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249188" y="3130511"/>
            <a:ext cx="511175" cy="3143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831483" y="4303344"/>
            <a:ext cx="511175" cy="3143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799608" y="4596122"/>
            <a:ext cx="511175" cy="3143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527301" y="5742340"/>
            <a:ext cx="559770" cy="3213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862755" y="4417786"/>
            <a:ext cx="559770" cy="33549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144523" y="4500709"/>
            <a:ext cx="482837" cy="311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774892" y="5019766"/>
            <a:ext cx="311425" cy="5203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7580987" y="3208111"/>
            <a:ext cx="1353463" cy="1895475"/>
          </a:xfrm>
          <a:custGeom>
            <a:avLst/>
            <a:gdLst>
              <a:gd name="connsiteX0" fmla="*/ 13613 w 1353463"/>
              <a:gd name="connsiteY0" fmla="*/ 53975 h 1895475"/>
              <a:gd name="connsiteX1" fmla="*/ 13613 w 1353463"/>
              <a:gd name="connsiteY1" fmla="*/ 53975 h 1895475"/>
              <a:gd name="connsiteX2" fmla="*/ 19963 w 1353463"/>
              <a:gd name="connsiteY2" fmla="*/ 82550 h 1895475"/>
              <a:gd name="connsiteX3" fmla="*/ 13613 w 1353463"/>
              <a:gd name="connsiteY3" fmla="*/ 101600 h 1895475"/>
              <a:gd name="connsiteX4" fmla="*/ 10438 w 1353463"/>
              <a:gd name="connsiteY4" fmla="*/ 111125 h 1895475"/>
              <a:gd name="connsiteX5" fmla="*/ 4088 w 1353463"/>
              <a:gd name="connsiteY5" fmla="*/ 136525 h 1895475"/>
              <a:gd name="connsiteX6" fmla="*/ 4088 w 1353463"/>
              <a:gd name="connsiteY6" fmla="*/ 225425 h 1895475"/>
              <a:gd name="connsiteX7" fmla="*/ 16788 w 1353463"/>
              <a:gd name="connsiteY7" fmla="*/ 254000 h 1895475"/>
              <a:gd name="connsiteX8" fmla="*/ 19963 w 1353463"/>
              <a:gd name="connsiteY8" fmla="*/ 263525 h 1895475"/>
              <a:gd name="connsiteX9" fmla="*/ 23138 w 1353463"/>
              <a:gd name="connsiteY9" fmla="*/ 314325 h 1895475"/>
              <a:gd name="connsiteX10" fmla="*/ 29488 w 1353463"/>
              <a:gd name="connsiteY10" fmla="*/ 349250 h 1895475"/>
              <a:gd name="connsiteX11" fmla="*/ 32663 w 1353463"/>
              <a:gd name="connsiteY11" fmla="*/ 358775 h 1895475"/>
              <a:gd name="connsiteX12" fmla="*/ 35838 w 1353463"/>
              <a:gd name="connsiteY12" fmla="*/ 374650 h 1895475"/>
              <a:gd name="connsiteX13" fmla="*/ 42188 w 1353463"/>
              <a:gd name="connsiteY13" fmla="*/ 393700 h 1895475"/>
              <a:gd name="connsiteX14" fmla="*/ 45363 w 1353463"/>
              <a:gd name="connsiteY14" fmla="*/ 403225 h 1895475"/>
              <a:gd name="connsiteX15" fmla="*/ 48538 w 1353463"/>
              <a:gd name="connsiteY15" fmla="*/ 412750 h 1895475"/>
              <a:gd name="connsiteX16" fmla="*/ 51713 w 1353463"/>
              <a:gd name="connsiteY16" fmla="*/ 422275 h 1895475"/>
              <a:gd name="connsiteX17" fmla="*/ 54888 w 1353463"/>
              <a:gd name="connsiteY17" fmla="*/ 444500 h 1895475"/>
              <a:gd name="connsiteX18" fmla="*/ 61238 w 1353463"/>
              <a:gd name="connsiteY18" fmla="*/ 454025 h 1895475"/>
              <a:gd name="connsiteX19" fmla="*/ 64413 w 1353463"/>
              <a:gd name="connsiteY19" fmla="*/ 466725 h 1895475"/>
              <a:gd name="connsiteX20" fmla="*/ 70763 w 1353463"/>
              <a:gd name="connsiteY20" fmla="*/ 485775 h 1895475"/>
              <a:gd name="connsiteX21" fmla="*/ 73938 w 1353463"/>
              <a:gd name="connsiteY21" fmla="*/ 508000 h 1895475"/>
              <a:gd name="connsiteX22" fmla="*/ 77113 w 1353463"/>
              <a:gd name="connsiteY22" fmla="*/ 517525 h 1895475"/>
              <a:gd name="connsiteX23" fmla="*/ 80288 w 1353463"/>
              <a:gd name="connsiteY23" fmla="*/ 546100 h 1895475"/>
              <a:gd name="connsiteX24" fmla="*/ 83463 w 1353463"/>
              <a:gd name="connsiteY24" fmla="*/ 609600 h 1895475"/>
              <a:gd name="connsiteX25" fmla="*/ 86638 w 1353463"/>
              <a:gd name="connsiteY25" fmla="*/ 631825 h 1895475"/>
              <a:gd name="connsiteX26" fmla="*/ 89813 w 1353463"/>
              <a:gd name="connsiteY26" fmla="*/ 666750 h 1895475"/>
              <a:gd name="connsiteX27" fmla="*/ 92988 w 1353463"/>
              <a:gd name="connsiteY27" fmla="*/ 758825 h 1895475"/>
              <a:gd name="connsiteX28" fmla="*/ 96163 w 1353463"/>
              <a:gd name="connsiteY28" fmla="*/ 771525 h 1895475"/>
              <a:gd name="connsiteX29" fmla="*/ 99338 w 1353463"/>
              <a:gd name="connsiteY29" fmla="*/ 790575 h 1895475"/>
              <a:gd name="connsiteX30" fmla="*/ 102513 w 1353463"/>
              <a:gd name="connsiteY30" fmla="*/ 828675 h 1895475"/>
              <a:gd name="connsiteX31" fmla="*/ 105688 w 1353463"/>
              <a:gd name="connsiteY31" fmla="*/ 838200 h 1895475"/>
              <a:gd name="connsiteX32" fmla="*/ 115213 w 1353463"/>
              <a:gd name="connsiteY32" fmla="*/ 863600 h 1895475"/>
              <a:gd name="connsiteX33" fmla="*/ 121563 w 1353463"/>
              <a:gd name="connsiteY33" fmla="*/ 892175 h 1895475"/>
              <a:gd name="connsiteX34" fmla="*/ 127913 w 1353463"/>
              <a:gd name="connsiteY34" fmla="*/ 911225 h 1895475"/>
              <a:gd name="connsiteX35" fmla="*/ 131088 w 1353463"/>
              <a:gd name="connsiteY35" fmla="*/ 920750 h 1895475"/>
              <a:gd name="connsiteX36" fmla="*/ 137438 w 1353463"/>
              <a:gd name="connsiteY36" fmla="*/ 936625 h 1895475"/>
              <a:gd name="connsiteX37" fmla="*/ 146963 w 1353463"/>
              <a:gd name="connsiteY37" fmla="*/ 962025 h 1895475"/>
              <a:gd name="connsiteX38" fmla="*/ 156488 w 1353463"/>
              <a:gd name="connsiteY38" fmla="*/ 990600 h 1895475"/>
              <a:gd name="connsiteX39" fmla="*/ 159663 w 1353463"/>
              <a:gd name="connsiteY39" fmla="*/ 1003300 h 1895475"/>
              <a:gd name="connsiteX40" fmla="*/ 166013 w 1353463"/>
              <a:gd name="connsiteY40" fmla="*/ 1016000 h 1895475"/>
              <a:gd name="connsiteX41" fmla="*/ 175538 w 1353463"/>
              <a:gd name="connsiteY41" fmla="*/ 1047750 h 1895475"/>
              <a:gd name="connsiteX42" fmla="*/ 181888 w 1353463"/>
              <a:gd name="connsiteY42" fmla="*/ 1057275 h 1895475"/>
              <a:gd name="connsiteX43" fmla="*/ 191413 w 1353463"/>
              <a:gd name="connsiteY43" fmla="*/ 1082675 h 1895475"/>
              <a:gd name="connsiteX44" fmla="*/ 204113 w 1353463"/>
              <a:gd name="connsiteY44" fmla="*/ 1114425 h 1895475"/>
              <a:gd name="connsiteX45" fmla="*/ 213638 w 1353463"/>
              <a:gd name="connsiteY45" fmla="*/ 1133475 h 1895475"/>
              <a:gd name="connsiteX46" fmla="*/ 219988 w 1353463"/>
              <a:gd name="connsiteY46" fmla="*/ 1152525 h 1895475"/>
              <a:gd name="connsiteX47" fmla="*/ 239038 w 1353463"/>
              <a:gd name="connsiteY47" fmla="*/ 1193800 h 1895475"/>
              <a:gd name="connsiteX48" fmla="*/ 242213 w 1353463"/>
              <a:gd name="connsiteY48" fmla="*/ 1212850 h 1895475"/>
              <a:gd name="connsiteX49" fmla="*/ 254913 w 1353463"/>
              <a:gd name="connsiteY49" fmla="*/ 1241425 h 1895475"/>
              <a:gd name="connsiteX50" fmla="*/ 261263 w 1353463"/>
              <a:gd name="connsiteY50" fmla="*/ 1257300 h 1895475"/>
              <a:gd name="connsiteX51" fmla="*/ 267613 w 1353463"/>
              <a:gd name="connsiteY51" fmla="*/ 1270000 h 1895475"/>
              <a:gd name="connsiteX52" fmla="*/ 273963 w 1353463"/>
              <a:gd name="connsiteY52" fmla="*/ 1285875 h 1895475"/>
              <a:gd name="connsiteX53" fmla="*/ 277138 w 1353463"/>
              <a:gd name="connsiteY53" fmla="*/ 1298575 h 1895475"/>
              <a:gd name="connsiteX54" fmla="*/ 286663 w 1353463"/>
              <a:gd name="connsiteY54" fmla="*/ 1314450 h 1895475"/>
              <a:gd name="connsiteX55" fmla="*/ 302538 w 1353463"/>
              <a:gd name="connsiteY55" fmla="*/ 1339850 h 1895475"/>
              <a:gd name="connsiteX56" fmla="*/ 312063 w 1353463"/>
              <a:gd name="connsiteY56" fmla="*/ 1365250 h 1895475"/>
              <a:gd name="connsiteX57" fmla="*/ 334288 w 1353463"/>
              <a:gd name="connsiteY57" fmla="*/ 1397000 h 1895475"/>
              <a:gd name="connsiteX58" fmla="*/ 337463 w 1353463"/>
              <a:gd name="connsiteY58" fmla="*/ 1409700 h 1895475"/>
              <a:gd name="connsiteX59" fmla="*/ 356513 w 1353463"/>
              <a:gd name="connsiteY59" fmla="*/ 1441450 h 1895475"/>
              <a:gd name="connsiteX60" fmla="*/ 366038 w 1353463"/>
              <a:gd name="connsiteY60" fmla="*/ 1463675 h 1895475"/>
              <a:gd name="connsiteX61" fmla="*/ 375563 w 1353463"/>
              <a:gd name="connsiteY61" fmla="*/ 1476375 h 1895475"/>
              <a:gd name="connsiteX62" fmla="*/ 388263 w 1353463"/>
              <a:gd name="connsiteY62" fmla="*/ 1501775 h 1895475"/>
              <a:gd name="connsiteX63" fmla="*/ 391438 w 1353463"/>
              <a:gd name="connsiteY63" fmla="*/ 1511300 h 1895475"/>
              <a:gd name="connsiteX64" fmla="*/ 404138 w 1353463"/>
              <a:gd name="connsiteY64" fmla="*/ 1530350 h 1895475"/>
              <a:gd name="connsiteX65" fmla="*/ 407313 w 1353463"/>
              <a:gd name="connsiteY65" fmla="*/ 1539875 h 1895475"/>
              <a:gd name="connsiteX66" fmla="*/ 420013 w 1353463"/>
              <a:gd name="connsiteY66" fmla="*/ 1565275 h 1895475"/>
              <a:gd name="connsiteX67" fmla="*/ 423188 w 1353463"/>
              <a:gd name="connsiteY67" fmla="*/ 1577975 h 1895475"/>
              <a:gd name="connsiteX68" fmla="*/ 439063 w 1353463"/>
              <a:gd name="connsiteY68" fmla="*/ 1600200 h 1895475"/>
              <a:gd name="connsiteX69" fmla="*/ 445413 w 1353463"/>
              <a:gd name="connsiteY69" fmla="*/ 1609725 h 1895475"/>
              <a:gd name="connsiteX70" fmla="*/ 454938 w 1353463"/>
              <a:gd name="connsiteY70" fmla="*/ 1616075 h 1895475"/>
              <a:gd name="connsiteX71" fmla="*/ 467638 w 1353463"/>
              <a:gd name="connsiteY71" fmla="*/ 1628775 h 1895475"/>
              <a:gd name="connsiteX72" fmla="*/ 473988 w 1353463"/>
              <a:gd name="connsiteY72" fmla="*/ 1638300 h 1895475"/>
              <a:gd name="connsiteX73" fmla="*/ 505738 w 1353463"/>
              <a:gd name="connsiteY73" fmla="*/ 1666875 h 1895475"/>
              <a:gd name="connsiteX74" fmla="*/ 515263 w 1353463"/>
              <a:gd name="connsiteY74" fmla="*/ 1682750 h 1895475"/>
              <a:gd name="connsiteX75" fmla="*/ 518438 w 1353463"/>
              <a:gd name="connsiteY75" fmla="*/ 1692275 h 1895475"/>
              <a:gd name="connsiteX76" fmla="*/ 527963 w 1353463"/>
              <a:gd name="connsiteY76" fmla="*/ 1701800 h 1895475"/>
              <a:gd name="connsiteX77" fmla="*/ 550188 w 1353463"/>
              <a:gd name="connsiteY77" fmla="*/ 1730375 h 1895475"/>
              <a:gd name="connsiteX78" fmla="*/ 562888 w 1353463"/>
              <a:gd name="connsiteY78" fmla="*/ 1739900 h 1895475"/>
              <a:gd name="connsiteX79" fmla="*/ 572413 w 1353463"/>
              <a:gd name="connsiteY79" fmla="*/ 1752600 h 1895475"/>
              <a:gd name="connsiteX80" fmla="*/ 594638 w 1353463"/>
              <a:gd name="connsiteY80" fmla="*/ 1774825 h 1895475"/>
              <a:gd name="connsiteX81" fmla="*/ 604163 w 1353463"/>
              <a:gd name="connsiteY81" fmla="*/ 1787525 h 1895475"/>
              <a:gd name="connsiteX82" fmla="*/ 616863 w 1353463"/>
              <a:gd name="connsiteY82" fmla="*/ 1793875 h 1895475"/>
              <a:gd name="connsiteX83" fmla="*/ 626388 w 1353463"/>
              <a:gd name="connsiteY83" fmla="*/ 1803400 h 1895475"/>
              <a:gd name="connsiteX84" fmla="*/ 639088 w 1353463"/>
              <a:gd name="connsiteY84" fmla="*/ 1812925 h 1895475"/>
              <a:gd name="connsiteX85" fmla="*/ 654963 w 1353463"/>
              <a:gd name="connsiteY85" fmla="*/ 1831975 h 1895475"/>
              <a:gd name="connsiteX86" fmla="*/ 683538 w 1353463"/>
              <a:gd name="connsiteY86" fmla="*/ 1854200 h 1895475"/>
              <a:gd name="connsiteX87" fmla="*/ 705763 w 1353463"/>
              <a:gd name="connsiteY87" fmla="*/ 1863725 h 1895475"/>
              <a:gd name="connsiteX88" fmla="*/ 724813 w 1353463"/>
              <a:gd name="connsiteY88" fmla="*/ 1876425 h 1895475"/>
              <a:gd name="connsiteX89" fmla="*/ 747038 w 1353463"/>
              <a:gd name="connsiteY89" fmla="*/ 1885950 h 1895475"/>
              <a:gd name="connsiteX90" fmla="*/ 772438 w 1353463"/>
              <a:gd name="connsiteY90" fmla="*/ 1895475 h 1895475"/>
              <a:gd name="connsiteX91" fmla="*/ 877213 w 1353463"/>
              <a:gd name="connsiteY91" fmla="*/ 1892300 h 1895475"/>
              <a:gd name="connsiteX92" fmla="*/ 886738 w 1353463"/>
              <a:gd name="connsiteY92" fmla="*/ 1885950 h 1895475"/>
              <a:gd name="connsiteX93" fmla="*/ 899438 w 1353463"/>
              <a:gd name="connsiteY93" fmla="*/ 1879600 h 1895475"/>
              <a:gd name="connsiteX94" fmla="*/ 908963 w 1353463"/>
              <a:gd name="connsiteY94" fmla="*/ 1873250 h 1895475"/>
              <a:gd name="connsiteX95" fmla="*/ 924838 w 1353463"/>
              <a:gd name="connsiteY95" fmla="*/ 1870075 h 1895475"/>
              <a:gd name="connsiteX96" fmla="*/ 959763 w 1353463"/>
              <a:gd name="connsiteY96" fmla="*/ 1854200 h 1895475"/>
              <a:gd name="connsiteX97" fmla="*/ 978813 w 1353463"/>
              <a:gd name="connsiteY97" fmla="*/ 1841500 h 1895475"/>
              <a:gd name="connsiteX98" fmla="*/ 994688 w 1353463"/>
              <a:gd name="connsiteY98" fmla="*/ 1822450 h 1895475"/>
              <a:gd name="connsiteX99" fmla="*/ 1004213 w 1353463"/>
              <a:gd name="connsiteY99" fmla="*/ 1816100 h 1895475"/>
              <a:gd name="connsiteX100" fmla="*/ 1026438 w 1353463"/>
              <a:gd name="connsiteY100" fmla="*/ 1784350 h 1895475"/>
              <a:gd name="connsiteX101" fmla="*/ 1032788 w 1353463"/>
              <a:gd name="connsiteY101" fmla="*/ 1774825 h 1895475"/>
              <a:gd name="connsiteX102" fmla="*/ 1042313 w 1353463"/>
              <a:gd name="connsiteY102" fmla="*/ 1762125 h 1895475"/>
              <a:gd name="connsiteX103" fmla="*/ 1048663 w 1353463"/>
              <a:gd name="connsiteY103" fmla="*/ 1752600 h 1895475"/>
              <a:gd name="connsiteX104" fmla="*/ 1058188 w 1353463"/>
              <a:gd name="connsiteY104" fmla="*/ 1733550 h 1895475"/>
              <a:gd name="connsiteX105" fmla="*/ 1080413 w 1353463"/>
              <a:gd name="connsiteY105" fmla="*/ 1704975 h 1895475"/>
              <a:gd name="connsiteX106" fmla="*/ 1086763 w 1353463"/>
              <a:gd name="connsiteY106" fmla="*/ 1682750 h 1895475"/>
              <a:gd name="connsiteX107" fmla="*/ 1093113 w 1353463"/>
              <a:gd name="connsiteY107" fmla="*/ 1663700 h 1895475"/>
              <a:gd name="connsiteX108" fmla="*/ 1105813 w 1353463"/>
              <a:gd name="connsiteY108" fmla="*/ 1644650 h 1895475"/>
              <a:gd name="connsiteX109" fmla="*/ 1108988 w 1353463"/>
              <a:gd name="connsiteY109" fmla="*/ 1635125 h 1895475"/>
              <a:gd name="connsiteX110" fmla="*/ 1115338 w 1353463"/>
              <a:gd name="connsiteY110" fmla="*/ 1625600 h 1895475"/>
              <a:gd name="connsiteX111" fmla="*/ 1131213 w 1353463"/>
              <a:gd name="connsiteY111" fmla="*/ 1600200 h 1895475"/>
              <a:gd name="connsiteX112" fmla="*/ 1137563 w 1353463"/>
              <a:gd name="connsiteY112" fmla="*/ 1581150 h 1895475"/>
              <a:gd name="connsiteX113" fmla="*/ 1147088 w 1353463"/>
              <a:gd name="connsiteY113" fmla="*/ 1562100 h 1895475"/>
              <a:gd name="connsiteX114" fmla="*/ 1153438 w 1353463"/>
              <a:gd name="connsiteY114" fmla="*/ 1549400 h 1895475"/>
              <a:gd name="connsiteX115" fmla="*/ 1159788 w 1353463"/>
              <a:gd name="connsiteY115" fmla="*/ 1530350 h 1895475"/>
              <a:gd name="connsiteX116" fmla="*/ 1172488 w 1353463"/>
              <a:gd name="connsiteY116" fmla="*/ 1508125 h 1895475"/>
              <a:gd name="connsiteX117" fmla="*/ 1175663 w 1353463"/>
              <a:gd name="connsiteY117" fmla="*/ 1495425 h 1895475"/>
              <a:gd name="connsiteX118" fmla="*/ 1178838 w 1353463"/>
              <a:gd name="connsiteY118" fmla="*/ 1485900 h 1895475"/>
              <a:gd name="connsiteX119" fmla="*/ 1182013 w 1353463"/>
              <a:gd name="connsiteY119" fmla="*/ 1473200 h 1895475"/>
              <a:gd name="connsiteX120" fmla="*/ 1185188 w 1353463"/>
              <a:gd name="connsiteY120" fmla="*/ 1463675 h 1895475"/>
              <a:gd name="connsiteX121" fmla="*/ 1188363 w 1353463"/>
              <a:gd name="connsiteY121" fmla="*/ 1450975 h 1895475"/>
              <a:gd name="connsiteX122" fmla="*/ 1194713 w 1353463"/>
              <a:gd name="connsiteY122" fmla="*/ 1438275 h 1895475"/>
              <a:gd name="connsiteX123" fmla="*/ 1201063 w 1353463"/>
              <a:gd name="connsiteY123" fmla="*/ 1416050 h 1895475"/>
              <a:gd name="connsiteX124" fmla="*/ 1207413 w 1353463"/>
              <a:gd name="connsiteY124" fmla="*/ 1403350 h 1895475"/>
              <a:gd name="connsiteX125" fmla="*/ 1220113 w 1353463"/>
              <a:gd name="connsiteY125" fmla="*/ 1368425 h 1895475"/>
              <a:gd name="connsiteX126" fmla="*/ 1226463 w 1353463"/>
              <a:gd name="connsiteY126" fmla="*/ 1339850 h 1895475"/>
              <a:gd name="connsiteX127" fmla="*/ 1229638 w 1353463"/>
              <a:gd name="connsiteY127" fmla="*/ 1323975 h 1895475"/>
              <a:gd name="connsiteX128" fmla="*/ 1235988 w 1353463"/>
              <a:gd name="connsiteY128" fmla="*/ 1308100 h 1895475"/>
              <a:gd name="connsiteX129" fmla="*/ 1239163 w 1353463"/>
              <a:gd name="connsiteY129" fmla="*/ 1298575 h 1895475"/>
              <a:gd name="connsiteX130" fmla="*/ 1245513 w 1353463"/>
              <a:gd name="connsiteY130" fmla="*/ 1282700 h 1895475"/>
              <a:gd name="connsiteX131" fmla="*/ 1251863 w 1353463"/>
              <a:gd name="connsiteY131" fmla="*/ 1254125 h 1895475"/>
              <a:gd name="connsiteX132" fmla="*/ 1255038 w 1353463"/>
              <a:gd name="connsiteY132" fmla="*/ 1228725 h 1895475"/>
              <a:gd name="connsiteX133" fmla="*/ 1277263 w 1353463"/>
              <a:gd name="connsiteY133" fmla="*/ 1171575 h 1895475"/>
              <a:gd name="connsiteX134" fmla="*/ 1280438 w 1353463"/>
              <a:gd name="connsiteY134" fmla="*/ 1146175 h 1895475"/>
              <a:gd name="connsiteX135" fmla="*/ 1293138 w 1353463"/>
              <a:gd name="connsiteY135" fmla="*/ 1120775 h 1895475"/>
              <a:gd name="connsiteX136" fmla="*/ 1309013 w 1353463"/>
              <a:gd name="connsiteY136" fmla="*/ 1066800 h 1895475"/>
              <a:gd name="connsiteX137" fmla="*/ 1309013 w 1353463"/>
              <a:gd name="connsiteY137" fmla="*/ 1066800 h 1895475"/>
              <a:gd name="connsiteX138" fmla="*/ 1321713 w 1353463"/>
              <a:gd name="connsiteY138" fmla="*/ 1009650 h 1895475"/>
              <a:gd name="connsiteX139" fmla="*/ 1328063 w 1353463"/>
              <a:gd name="connsiteY139" fmla="*/ 981075 h 1895475"/>
              <a:gd name="connsiteX140" fmla="*/ 1334413 w 1353463"/>
              <a:gd name="connsiteY140" fmla="*/ 942975 h 1895475"/>
              <a:gd name="connsiteX141" fmla="*/ 1337588 w 1353463"/>
              <a:gd name="connsiteY141" fmla="*/ 914400 h 1895475"/>
              <a:gd name="connsiteX142" fmla="*/ 1347113 w 1353463"/>
              <a:gd name="connsiteY142" fmla="*/ 860425 h 1895475"/>
              <a:gd name="connsiteX143" fmla="*/ 1350288 w 1353463"/>
              <a:gd name="connsiteY143" fmla="*/ 739775 h 1895475"/>
              <a:gd name="connsiteX144" fmla="*/ 1353463 w 1353463"/>
              <a:gd name="connsiteY144" fmla="*/ 679450 h 1895475"/>
              <a:gd name="connsiteX145" fmla="*/ 1350288 w 1353463"/>
              <a:gd name="connsiteY145" fmla="*/ 450850 h 1895475"/>
              <a:gd name="connsiteX146" fmla="*/ 1343938 w 1353463"/>
              <a:gd name="connsiteY146" fmla="*/ 434975 h 1895475"/>
              <a:gd name="connsiteX147" fmla="*/ 1340763 w 1353463"/>
              <a:gd name="connsiteY147" fmla="*/ 422275 h 1895475"/>
              <a:gd name="connsiteX148" fmla="*/ 1334413 w 1353463"/>
              <a:gd name="connsiteY148" fmla="*/ 409575 h 1895475"/>
              <a:gd name="connsiteX149" fmla="*/ 1312188 w 1353463"/>
              <a:gd name="connsiteY149" fmla="*/ 374650 h 1895475"/>
              <a:gd name="connsiteX150" fmla="*/ 1299488 w 1353463"/>
              <a:gd name="connsiteY150" fmla="*/ 349250 h 1895475"/>
              <a:gd name="connsiteX151" fmla="*/ 1239163 w 1353463"/>
              <a:gd name="connsiteY151" fmla="*/ 273050 h 1895475"/>
              <a:gd name="connsiteX152" fmla="*/ 1226463 w 1353463"/>
              <a:gd name="connsiteY152" fmla="*/ 260350 h 1895475"/>
              <a:gd name="connsiteX153" fmla="*/ 1147088 w 1353463"/>
              <a:gd name="connsiteY153" fmla="*/ 203200 h 1895475"/>
              <a:gd name="connsiteX154" fmla="*/ 1134388 w 1353463"/>
              <a:gd name="connsiteY154" fmla="*/ 196850 h 1895475"/>
              <a:gd name="connsiteX155" fmla="*/ 1118513 w 1353463"/>
              <a:gd name="connsiteY155" fmla="*/ 187325 h 1895475"/>
              <a:gd name="connsiteX156" fmla="*/ 1108988 w 1353463"/>
              <a:gd name="connsiteY156" fmla="*/ 180975 h 1895475"/>
              <a:gd name="connsiteX157" fmla="*/ 1051838 w 1353463"/>
              <a:gd name="connsiteY157" fmla="*/ 171450 h 1895475"/>
              <a:gd name="connsiteX158" fmla="*/ 1007388 w 1353463"/>
              <a:gd name="connsiteY158" fmla="*/ 161925 h 1895475"/>
              <a:gd name="connsiteX159" fmla="*/ 975638 w 1353463"/>
              <a:gd name="connsiteY159" fmla="*/ 158750 h 1895475"/>
              <a:gd name="connsiteX160" fmla="*/ 921663 w 1353463"/>
              <a:gd name="connsiteY160" fmla="*/ 146050 h 1895475"/>
              <a:gd name="connsiteX161" fmla="*/ 889913 w 1353463"/>
              <a:gd name="connsiteY161" fmla="*/ 136525 h 1895475"/>
              <a:gd name="connsiteX162" fmla="*/ 861338 w 1353463"/>
              <a:gd name="connsiteY162" fmla="*/ 130175 h 1895475"/>
              <a:gd name="connsiteX163" fmla="*/ 772438 w 1353463"/>
              <a:gd name="connsiteY163" fmla="*/ 107950 h 1895475"/>
              <a:gd name="connsiteX164" fmla="*/ 759738 w 1353463"/>
              <a:gd name="connsiteY164" fmla="*/ 101600 h 1895475"/>
              <a:gd name="connsiteX165" fmla="*/ 674013 w 1353463"/>
              <a:gd name="connsiteY165" fmla="*/ 82550 h 1895475"/>
              <a:gd name="connsiteX166" fmla="*/ 635913 w 1353463"/>
              <a:gd name="connsiteY166" fmla="*/ 73025 h 1895475"/>
              <a:gd name="connsiteX167" fmla="*/ 623213 w 1353463"/>
              <a:gd name="connsiteY167" fmla="*/ 66675 h 1895475"/>
              <a:gd name="connsiteX168" fmla="*/ 594638 w 1353463"/>
              <a:gd name="connsiteY168" fmla="*/ 60325 h 1895475"/>
              <a:gd name="connsiteX169" fmla="*/ 562888 w 1353463"/>
              <a:gd name="connsiteY169" fmla="*/ 50800 h 1895475"/>
              <a:gd name="connsiteX170" fmla="*/ 537488 w 1353463"/>
              <a:gd name="connsiteY170" fmla="*/ 41275 h 1895475"/>
              <a:gd name="connsiteX171" fmla="*/ 518438 w 1353463"/>
              <a:gd name="connsiteY171" fmla="*/ 38100 h 1895475"/>
              <a:gd name="connsiteX172" fmla="*/ 505738 w 1353463"/>
              <a:gd name="connsiteY172" fmla="*/ 31750 h 1895475"/>
              <a:gd name="connsiteX173" fmla="*/ 442238 w 1353463"/>
              <a:gd name="connsiteY173" fmla="*/ 19050 h 1895475"/>
              <a:gd name="connsiteX174" fmla="*/ 420013 w 1353463"/>
              <a:gd name="connsiteY174" fmla="*/ 12700 h 1895475"/>
              <a:gd name="connsiteX175" fmla="*/ 378738 w 1353463"/>
              <a:gd name="connsiteY175" fmla="*/ 9525 h 1895475"/>
              <a:gd name="connsiteX176" fmla="*/ 356513 w 1353463"/>
              <a:gd name="connsiteY176" fmla="*/ 6350 h 1895475"/>
              <a:gd name="connsiteX177" fmla="*/ 315238 w 1353463"/>
              <a:gd name="connsiteY177" fmla="*/ 3175 h 1895475"/>
              <a:gd name="connsiteX178" fmla="*/ 299363 w 1353463"/>
              <a:gd name="connsiteY178" fmla="*/ 0 h 1895475"/>
              <a:gd name="connsiteX179" fmla="*/ 229513 w 1353463"/>
              <a:gd name="connsiteY179" fmla="*/ 3175 h 1895475"/>
              <a:gd name="connsiteX180" fmla="*/ 229513 w 1353463"/>
              <a:gd name="connsiteY180" fmla="*/ 3175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353463" h="1895475">
                <a:moveTo>
                  <a:pt x="13613" y="53975"/>
                </a:moveTo>
                <a:lnTo>
                  <a:pt x="13613" y="53975"/>
                </a:lnTo>
                <a:cubicBezTo>
                  <a:pt x="15730" y="63500"/>
                  <a:pt x="19963" y="72793"/>
                  <a:pt x="19963" y="82550"/>
                </a:cubicBezTo>
                <a:cubicBezTo>
                  <a:pt x="19963" y="89243"/>
                  <a:pt x="15730" y="95250"/>
                  <a:pt x="13613" y="101600"/>
                </a:cubicBezTo>
                <a:cubicBezTo>
                  <a:pt x="12555" y="104775"/>
                  <a:pt x="11094" y="107843"/>
                  <a:pt x="10438" y="111125"/>
                </a:cubicBezTo>
                <a:cubicBezTo>
                  <a:pt x="6607" y="130282"/>
                  <a:pt x="8970" y="121880"/>
                  <a:pt x="4088" y="136525"/>
                </a:cubicBezTo>
                <a:cubicBezTo>
                  <a:pt x="-730" y="175067"/>
                  <a:pt x="-1962" y="172993"/>
                  <a:pt x="4088" y="225425"/>
                </a:cubicBezTo>
                <a:cubicBezTo>
                  <a:pt x="6545" y="246722"/>
                  <a:pt x="9632" y="239688"/>
                  <a:pt x="16788" y="254000"/>
                </a:cubicBezTo>
                <a:cubicBezTo>
                  <a:pt x="18285" y="256993"/>
                  <a:pt x="18905" y="260350"/>
                  <a:pt x="19963" y="263525"/>
                </a:cubicBezTo>
                <a:cubicBezTo>
                  <a:pt x="21021" y="280458"/>
                  <a:pt x="21668" y="297422"/>
                  <a:pt x="23138" y="314325"/>
                </a:cubicBezTo>
                <a:cubicBezTo>
                  <a:pt x="24262" y="327253"/>
                  <a:pt x="26054" y="337230"/>
                  <a:pt x="29488" y="349250"/>
                </a:cubicBezTo>
                <a:cubicBezTo>
                  <a:pt x="30407" y="352468"/>
                  <a:pt x="31851" y="355528"/>
                  <a:pt x="32663" y="358775"/>
                </a:cubicBezTo>
                <a:cubicBezTo>
                  <a:pt x="33972" y="364010"/>
                  <a:pt x="34418" y="369444"/>
                  <a:pt x="35838" y="374650"/>
                </a:cubicBezTo>
                <a:cubicBezTo>
                  <a:pt x="37599" y="381108"/>
                  <a:pt x="40071" y="387350"/>
                  <a:pt x="42188" y="393700"/>
                </a:cubicBezTo>
                <a:lnTo>
                  <a:pt x="45363" y="403225"/>
                </a:lnTo>
                <a:lnTo>
                  <a:pt x="48538" y="412750"/>
                </a:lnTo>
                <a:lnTo>
                  <a:pt x="51713" y="422275"/>
                </a:lnTo>
                <a:cubicBezTo>
                  <a:pt x="52771" y="429683"/>
                  <a:pt x="52738" y="437332"/>
                  <a:pt x="54888" y="444500"/>
                </a:cubicBezTo>
                <a:cubicBezTo>
                  <a:pt x="55984" y="448155"/>
                  <a:pt x="59735" y="450518"/>
                  <a:pt x="61238" y="454025"/>
                </a:cubicBezTo>
                <a:cubicBezTo>
                  <a:pt x="62957" y="458036"/>
                  <a:pt x="63159" y="462545"/>
                  <a:pt x="64413" y="466725"/>
                </a:cubicBezTo>
                <a:cubicBezTo>
                  <a:pt x="66336" y="473136"/>
                  <a:pt x="70763" y="485775"/>
                  <a:pt x="70763" y="485775"/>
                </a:cubicBezTo>
                <a:cubicBezTo>
                  <a:pt x="71821" y="493183"/>
                  <a:pt x="72470" y="500662"/>
                  <a:pt x="73938" y="508000"/>
                </a:cubicBezTo>
                <a:cubicBezTo>
                  <a:pt x="74594" y="511282"/>
                  <a:pt x="76563" y="514224"/>
                  <a:pt x="77113" y="517525"/>
                </a:cubicBezTo>
                <a:cubicBezTo>
                  <a:pt x="78689" y="526978"/>
                  <a:pt x="79230" y="536575"/>
                  <a:pt x="80288" y="546100"/>
                </a:cubicBezTo>
                <a:cubicBezTo>
                  <a:pt x="81346" y="567267"/>
                  <a:pt x="81897" y="588465"/>
                  <a:pt x="83463" y="609600"/>
                </a:cubicBezTo>
                <a:cubicBezTo>
                  <a:pt x="84016" y="617063"/>
                  <a:pt x="85812" y="624387"/>
                  <a:pt x="86638" y="631825"/>
                </a:cubicBezTo>
                <a:cubicBezTo>
                  <a:pt x="87929" y="643443"/>
                  <a:pt x="88755" y="655108"/>
                  <a:pt x="89813" y="666750"/>
                </a:cubicBezTo>
                <a:cubicBezTo>
                  <a:pt x="90871" y="697442"/>
                  <a:pt x="91130" y="728171"/>
                  <a:pt x="92988" y="758825"/>
                </a:cubicBezTo>
                <a:cubicBezTo>
                  <a:pt x="93252" y="763181"/>
                  <a:pt x="95307" y="767246"/>
                  <a:pt x="96163" y="771525"/>
                </a:cubicBezTo>
                <a:cubicBezTo>
                  <a:pt x="97426" y="777838"/>
                  <a:pt x="98627" y="784177"/>
                  <a:pt x="99338" y="790575"/>
                </a:cubicBezTo>
                <a:cubicBezTo>
                  <a:pt x="100745" y="803241"/>
                  <a:pt x="100829" y="816043"/>
                  <a:pt x="102513" y="828675"/>
                </a:cubicBezTo>
                <a:cubicBezTo>
                  <a:pt x="102955" y="831992"/>
                  <a:pt x="104513" y="835066"/>
                  <a:pt x="105688" y="838200"/>
                </a:cubicBezTo>
                <a:cubicBezTo>
                  <a:pt x="107873" y="844027"/>
                  <a:pt x="113411" y="856393"/>
                  <a:pt x="115213" y="863600"/>
                </a:cubicBezTo>
                <a:cubicBezTo>
                  <a:pt x="117580" y="873066"/>
                  <a:pt x="119049" y="882747"/>
                  <a:pt x="121563" y="892175"/>
                </a:cubicBezTo>
                <a:cubicBezTo>
                  <a:pt x="123288" y="898642"/>
                  <a:pt x="125796" y="904875"/>
                  <a:pt x="127913" y="911225"/>
                </a:cubicBezTo>
                <a:cubicBezTo>
                  <a:pt x="128971" y="914400"/>
                  <a:pt x="129845" y="917643"/>
                  <a:pt x="131088" y="920750"/>
                </a:cubicBezTo>
                <a:cubicBezTo>
                  <a:pt x="133205" y="926042"/>
                  <a:pt x="135800" y="931166"/>
                  <a:pt x="137438" y="936625"/>
                </a:cubicBezTo>
                <a:cubicBezTo>
                  <a:pt x="144928" y="961592"/>
                  <a:pt x="135098" y="944227"/>
                  <a:pt x="146963" y="962025"/>
                </a:cubicBezTo>
                <a:cubicBezTo>
                  <a:pt x="153921" y="996815"/>
                  <a:pt x="145221" y="960554"/>
                  <a:pt x="156488" y="990600"/>
                </a:cubicBezTo>
                <a:cubicBezTo>
                  <a:pt x="158020" y="994686"/>
                  <a:pt x="158131" y="999214"/>
                  <a:pt x="159663" y="1003300"/>
                </a:cubicBezTo>
                <a:cubicBezTo>
                  <a:pt x="161325" y="1007732"/>
                  <a:pt x="164351" y="1011568"/>
                  <a:pt x="166013" y="1016000"/>
                </a:cubicBezTo>
                <a:cubicBezTo>
                  <a:pt x="169816" y="1026142"/>
                  <a:pt x="169335" y="1038445"/>
                  <a:pt x="175538" y="1047750"/>
                </a:cubicBezTo>
                <a:cubicBezTo>
                  <a:pt x="177655" y="1050925"/>
                  <a:pt x="180181" y="1053862"/>
                  <a:pt x="181888" y="1057275"/>
                </a:cubicBezTo>
                <a:cubicBezTo>
                  <a:pt x="188804" y="1071107"/>
                  <a:pt x="186833" y="1070767"/>
                  <a:pt x="191413" y="1082675"/>
                </a:cubicBezTo>
                <a:cubicBezTo>
                  <a:pt x="195505" y="1093314"/>
                  <a:pt x="199015" y="1104230"/>
                  <a:pt x="204113" y="1114425"/>
                </a:cubicBezTo>
                <a:cubicBezTo>
                  <a:pt x="207288" y="1120775"/>
                  <a:pt x="210907" y="1126922"/>
                  <a:pt x="213638" y="1133475"/>
                </a:cubicBezTo>
                <a:cubicBezTo>
                  <a:pt x="216212" y="1139654"/>
                  <a:pt x="216995" y="1146538"/>
                  <a:pt x="219988" y="1152525"/>
                </a:cubicBezTo>
                <a:cubicBezTo>
                  <a:pt x="230999" y="1174548"/>
                  <a:pt x="224416" y="1160900"/>
                  <a:pt x="239038" y="1193800"/>
                </a:cubicBezTo>
                <a:cubicBezTo>
                  <a:pt x="240096" y="1200150"/>
                  <a:pt x="240519" y="1206639"/>
                  <a:pt x="242213" y="1212850"/>
                </a:cubicBezTo>
                <a:cubicBezTo>
                  <a:pt x="245535" y="1225030"/>
                  <a:pt x="249989" y="1230345"/>
                  <a:pt x="254913" y="1241425"/>
                </a:cubicBezTo>
                <a:cubicBezTo>
                  <a:pt x="257228" y="1246633"/>
                  <a:pt x="258948" y="1252092"/>
                  <a:pt x="261263" y="1257300"/>
                </a:cubicBezTo>
                <a:cubicBezTo>
                  <a:pt x="263185" y="1261625"/>
                  <a:pt x="265691" y="1265675"/>
                  <a:pt x="267613" y="1270000"/>
                </a:cubicBezTo>
                <a:cubicBezTo>
                  <a:pt x="269928" y="1275208"/>
                  <a:pt x="272161" y="1280468"/>
                  <a:pt x="273963" y="1285875"/>
                </a:cubicBezTo>
                <a:cubicBezTo>
                  <a:pt x="275343" y="1290015"/>
                  <a:pt x="275366" y="1294587"/>
                  <a:pt x="277138" y="1298575"/>
                </a:cubicBezTo>
                <a:cubicBezTo>
                  <a:pt x="279644" y="1304214"/>
                  <a:pt x="283666" y="1309055"/>
                  <a:pt x="286663" y="1314450"/>
                </a:cubicBezTo>
                <a:cubicBezTo>
                  <a:pt x="299115" y="1336864"/>
                  <a:pt x="285997" y="1317795"/>
                  <a:pt x="302538" y="1339850"/>
                </a:cubicBezTo>
                <a:cubicBezTo>
                  <a:pt x="304967" y="1347138"/>
                  <a:pt x="308809" y="1359284"/>
                  <a:pt x="312063" y="1365250"/>
                </a:cubicBezTo>
                <a:cubicBezTo>
                  <a:pt x="317275" y="1374805"/>
                  <a:pt x="327411" y="1387831"/>
                  <a:pt x="334288" y="1397000"/>
                </a:cubicBezTo>
                <a:cubicBezTo>
                  <a:pt x="335346" y="1401233"/>
                  <a:pt x="335512" y="1405797"/>
                  <a:pt x="337463" y="1409700"/>
                </a:cubicBezTo>
                <a:cubicBezTo>
                  <a:pt x="342983" y="1420739"/>
                  <a:pt x="352610" y="1429741"/>
                  <a:pt x="356513" y="1441450"/>
                </a:cubicBezTo>
                <a:cubicBezTo>
                  <a:pt x="359599" y="1450709"/>
                  <a:pt x="360433" y="1454707"/>
                  <a:pt x="366038" y="1463675"/>
                </a:cubicBezTo>
                <a:cubicBezTo>
                  <a:pt x="368843" y="1468162"/>
                  <a:pt x="372388" y="1472142"/>
                  <a:pt x="375563" y="1476375"/>
                </a:cubicBezTo>
                <a:cubicBezTo>
                  <a:pt x="382723" y="1497854"/>
                  <a:pt x="373267" y="1471783"/>
                  <a:pt x="388263" y="1501775"/>
                </a:cubicBezTo>
                <a:cubicBezTo>
                  <a:pt x="389760" y="1504768"/>
                  <a:pt x="389813" y="1508374"/>
                  <a:pt x="391438" y="1511300"/>
                </a:cubicBezTo>
                <a:cubicBezTo>
                  <a:pt x="395144" y="1517971"/>
                  <a:pt x="401725" y="1523110"/>
                  <a:pt x="404138" y="1530350"/>
                </a:cubicBezTo>
                <a:cubicBezTo>
                  <a:pt x="405196" y="1533525"/>
                  <a:pt x="405928" y="1536828"/>
                  <a:pt x="407313" y="1539875"/>
                </a:cubicBezTo>
                <a:cubicBezTo>
                  <a:pt x="411230" y="1548493"/>
                  <a:pt x="417717" y="1556092"/>
                  <a:pt x="420013" y="1565275"/>
                </a:cubicBezTo>
                <a:cubicBezTo>
                  <a:pt x="421071" y="1569508"/>
                  <a:pt x="421469" y="1573964"/>
                  <a:pt x="423188" y="1577975"/>
                </a:cubicBezTo>
                <a:cubicBezTo>
                  <a:pt x="424791" y="1581716"/>
                  <a:pt x="437901" y="1598574"/>
                  <a:pt x="439063" y="1600200"/>
                </a:cubicBezTo>
                <a:cubicBezTo>
                  <a:pt x="441281" y="1603305"/>
                  <a:pt x="442715" y="1607027"/>
                  <a:pt x="445413" y="1609725"/>
                </a:cubicBezTo>
                <a:cubicBezTo>
                  <a:pt x="448111" y="1612423"/>
                  <a:pt x="452041" y="1613592"/>
                  <a:pt x="454938" y="1616075"/>
                </a:cubicBezTo>
                <a:cubicBezTo>
                  <a:pt x="459484" y="1619971"/>
                  <a:pt x="463742" y="1624229"/>
                  <a:pt x="467638" y="1628775"/>
                </a:cubicBezTo>
                <a:cubicBezTo>
                  <a:pt x="470121" y="1631672"/>
                  <a:pt x="471290" y="1635602"/>
                  <a:pt x="473988" y="1638300"/>
                </a:cubicBezTo>
                <a:cubicBezTo>
                  <a:pt x="474917" y="1639229"/>
                  <a:pt x="500682" y="1660134"/>
                  <a:pt x="505738" y="1666875"/>
                </a:cubicBezTo>
                <a:cubicBezTo>
                  <a:pt x="509441" y="1671812"/>
                  <a:pt x="512503" y="1677230"/>
                  <a:pt x="515263" y="1682750"/>
                </a:cubicBezTo>
                <a:cubicBezTo>
                  <a:pt x="516760" y="1685743"/>
                  <a:pt x="516582" y="1689490"/>
                  <a:pt x="518438" y="1692275"/>
                </a:cubicBezTo>
                <a:cubicBezTo>
                  <a:pt x="520929" y="1696011"/>
                  <a:pt x="525088" y="1698351"/>
                  <a:pt x="527963" y="1701800"/>
                </a:cubicBezTo>
                <a:cubicBezTo>
                  <a:pt x="535688" y="1711070"/>
                  <a:pt x="540535" y="1723135"/>
                  <a:pt x="550188" y="1730375"/>
                </a:cubicBezTo>
                <a:cubicBezTo>
                  <a:pt x="554421" y="1733550"/>
                  <a:pt x="559146" y="1736158"/>
                  <a:pt x="562888" y="1739900"/>
                </a:cubicBezTo>
                <a:cubicBezTo>
                  <a:pt x="566630" y="1743642"/>
                  <a:pt x="568853" y="1748684"/>
                  <a:pt x="572413" y="1752600"/>
                </a:cubicBezTo>
                <a:cubicBezTo>
                  <a:pt x="579461" y="1760352"/>
                  <a:pt x="587590" y="1767073"/>
                  <a:pt x="594638" y="1774825"/>
                </a:cubicBezTo>
                <a:cubicBezTo>
                  <a:pt x="598198" y="1778741"/>
                  <a:pt x="600145" y="1784081"/>
                  <a:pt x="604163" y="1787525"/>
                </a:cubicBezTo>
                <a:cubicBezTo>
                  <a:pt x="607757" y="1790605"/>
                  <a:pt x="613012" y="1791124"/>
                  <a:pt x="616863" y="1793875"/>
                </a:cubicBezTo>
                <a:cubicBezTo>
                  <a:pt x="620517" y="1796485"/>
                  <a:pt x="622979" y="1800478"/>
                  <a:pt x="626388" y="1803400"/>
                </a:cubicBezTo>
                <a:cubicBezTo>
                  <a:pt x="630406" y="1806844"/>
                  <a:pt x="635346" y="1809183"/>
                  <a:pt x="639088" y="1812925"/>
                </a:cubicBezTo>
                <a:cubicBezTo>
                  <a:pt x="664063" y="1837900"/>
                  <a:pt x="623755" y="1805968"/>
                  <a:pt x="654963" y="1831975"/>
                </a:cubicBezTo>
                <a:cubicBezTo>
                  <a:pt x="664233" y="1839700"/>
                  <a:pt x="672090" y="1850384"/>
                  <a:pt x="683538" y="1854200"/>
                </a:cubicBezTo>
                <a:cubicBezTo>
                  <a:pt x="693392" y="1857485"/>
                  <a:pt x="695955" y="1857840"/>
                  <a:pt x="705763" y="1863725"/>
                </a:cubicBezTo>
                <a:cubicBezTo>
                  <a:pt x="712307" y="1867652"/>
                  <a:pt x="718269" y="1872498"/>
                  <a:pt x="724813" y="1876425"/>
                </a:cubicBezTo>
                <a:cubicBezTo>
                  <a:pt x="742363" y="1886955"/>
                  <a:pt x="731710" y="1879381"/>
                  <a:pt x="747038" y="1885950"/>
                </a:cubicBezTo>
                <a:cubicBezTo>
                  <a:pt x="770282" y="1895912"/>
                  <a:pt x="749023" y="1889621"/>
                  <a:pt x="772438" y="1895475"/>
                </a:cubicBezTo>
                <a:cubicBezTo>
                  <a:pt x="807363" y="1894417"/>
                  <a:pt x="842393" y="1895202"/>
                  <a:pt x="877213" y="1892300"/>
                </a:cubicBezTo>
                <a:cubicBezTo>
                  <a:pt x="881016" y="1891983"/>
                  <a:pt x="883425" y="1887843"/>
                  <a:pt x="886738" y="1885950"/>
                </a:cubicBezTo>
                <a:cubicBezTo>
                  <a:pt x="890847" y="1883602"/>
                  <a:pt x="895329" y="1881948"/>
                  <a:pt x="899438" y="1879600"/>
                </a:cubicBezTo>
                <a:cubicBezTo>
                  <a:pt x="902751" y="1877707"/>
                  <a:pt x="905390" y="1874590"/>
                  <a:pt x="908963" y="1873250"/>
                </a:cubicBezTo>
                <a:cubicBezTo>
                  <a:pt x="914016" y="1871355"/>
                  <a:pt x="919546" y="1871133"/>
                  <a:pt x="924838" y="1870075"/>
                </a:cubicBezTo>
                <a:cubicBezTo>
                  <a:pt x="953231" y="1855878"/>
                  <a:pt x="941258" y="1860368"/>
                  <a:pt x="959763" y="1854200"/>
                </a:cubicBezTo>
                <a:cubicBezTo>
                  <a:pt x="990149" y="1823814"/>
                  <a:pt x="951244" y="1859880"/>
                  <a:pt x="978813" y="1841500"/>
                </a:cubicBezTo>
                <a:cubicBezTo>
                  <a:pt x="994417" y="1831097"/>
                  <a:pt x="982974" y="1834164"/>
                  <a:pt x="994688" y="1822450"/>
                </a:cubicBezTo>
                <a:cubicBezTo>
                  <a:pt x="997386" y="1819752"/>
                  <a:pt x="1001038" y="1818217"/>
                  <a:pt x="1004213" y="1816100"/>
                </a:cubicBezTo>
                <a:cubicBezTo>
                  <a:pt x="1033409" y="1772306"/>
                  <a:pt x="1002931" y="1817259"/>
                  <a:pt x="1026438" y="1784350"/>
                </a:cubicBezTo>
                <a:cubicBezTo>
                  <a:pt x="1028656" y="1781245"/>
                  <a:pt x="1030570" y="1777930"/>
                  <a:pt x="1032788" y="1774825"/>
                </a:cubicBezTo>
                <a:cubicBezTo>
                  <a:pt x="1035864" y="1770519"/>
                  <a:pt x="1039237" y="1766431"/>
                  <a:pt x="1042313" y="1762125"/>
                </a:cubicBezTo>
                <a:cubicBezTo>
                  <a:pt x="1044531" y="1759020"/>
                  <a:pt x="1046956" y="1756013"/>
                  <a:pt x="1048663" y="1752600"/>
                </a:cubicBezTo>
                <a:cubicBezTo>
                  <a:pt x="1055823" y="1738281"/>
                  <a:pt x="1046814" y="1747199"/>
                  <a:pt x="1058188" y="1733550"/>
                </a:cubicBezTo>
                <a:cubicBezTo>
                  <a:pt x="1067320" y="1722592"/>
                  <a:pt x="1075063" y="1721024"/>
                  <a:pt x="1080413" y="1704975"/>
                </a:cubicBezTo>
                <a:cubicBezTo>
                  <a:pt x="1091083" y="1672964"/>
                  <a:pt x="1074803" y="1722617"/>
                  <a:pt x="1086763" y="1682750"/>
                </a:cubicBezTo>
                <a:cubicBezTo>
                  <a:pt x="1088686" y="1676339"/>
                  <a:pt x="1089400" y="1669269"/>
                  <a:pt x="1093113" y="1663700"/>
                </a:cubicBezTo>
                <a:cubicBezTo>
                  <a:pt x="1097346" y="1657350"/>
                  <a:pt x="1103400" y="1651890"/>
                  <a:pt x="1105813" y="1644650"/>
                </a:cubicBezTo>
                <a:cubicBezTo>
                  <a:pt x="1106871" y="1641475"/>
                  <a:pt x="1107491" y="1638118"/>
                  <a:pt x="1108988" y="1635125"/>
                </a:cubicBezTo>
                <a:cubicBezTo>
                  <a:pt x="1110695" y="1631712"/>
                  <a:pt x="1113788" y="1629087"/>
                  <a:pt x="1115338" y="1625600"/>
                </a:cubicBezTo>
                <a:cubicBezTo>
                  <a:pt x="1126474" y="1600544"/>
                  <a:pt x="1114078" y="1611623"/>
                  <a:pt x="1131213" y="1600200"/>
                </a:cubicBezTo>
                <a:cubicBezTo>
                  <a:pt x="1133330" y="1593850"/>
                  <a:pt x="1133850" y="1586719"/>
                  <a:pt x="1137563" y="1581150"/>
                </a:cubicBezTo>
                <a:cubicBezTo>
                  <a:pt x="1149766" y="1562845"/>
                  <a:pt x="1139201" y="1580503"/>
                  <a:pt x="1147088" y="1562100"/>
                </a:cubicBezTo>
                <a:cubicBezTo>
                  <a:pt x="1148952" y="1557750"/>
                  <a:pt x="1151680" y="1553794"/>
                  <a:pt x="1153438" y="1549400"/>
                </a:cubicBezTo>
                <a:cubicBezTo>
                  <a:pt x="1155924" y="1543185"/>
                  <a:pt x="1156075" y="1535919"/>
                  <a:pt x="1159788" y="1530350"/>
                </a:cubicBezTo>
                <a:cubicBezTo>
                  <a:pt x="1165052" y="1522454"/>
                  <a:pt x="1169035" y="1517332"/>
                  <a:pt x="1172488" y="1508125"/>
                </a:cubicBezTo>
                <a:cubicBezTo>
                  <a:pt x="1174020" y="1504039"/>
                  <a:pt x="1174464" y="1499621"/>
                  <a:pt x="1175663" y="1495425"/>
                </a:cubicBezTo>
                <a:cubicBezTo>
                  <a:pt x="1176582" y="1492207"/>
                  <a:pt x="1177919" y="1489118"/>
                  <a:pt x="1178838" y="1485900"/>
                </a:cubicBezTo>
                <a:cubicBezTo>
                  <a:pt x="1180037" y="1481704"/>
                  <a:pt x="1180814" y="1477396"/>
                  <a:pt x="1182013" y="1473200"/>
                </a:cubicBezTo>
                <a:cubicBezTo>
                  <a:pt x="1182932" y="1469982"/>
                  <a:pt x="1184269" y="1466893"/>
                  <a:pt x="1185188" y="1463675"/>
                </a:cubicBezTo>
                <a:cubicBezTo>
                  <a:pt x="1186387" y="1459479"/>
                  <a:pt x="1186831" y="1455061"/>
                  <a:pt x="1188363" y="1450975"/>
                </a:cubicBezTo>
                <a:cubicBezTo>
                  <a:pt x="1190025" y="1446543"/>
                  <a:pt x="1193051" y="1442707"/>
                  <a:pt x="1194713" y="1438275"/>
                </a:cubicBezTo>
                <a:cubicBezTo>
                  <a:pt x="1202769" y="1416793"/>
                  <a:pt x="1193387" y="1433960"/>
                  <a:pt x="1201063" y="1416050"/>
                </a:cubicBezTo>
                <a:cubicBezTo>
                  <a:pt x="1202927" y="1411700"/>
                  <a:pt x="1205916" y="1407840"/>
                  <a:pt x="1207413" y="1403350"/>
                </a:cubicBezTo>
                <a:cubicBezTo>
                  <a:pt x="1219539" y="1366973"/>
                  <a:pt x="1206801" y="1388393"/>
                  <a:pt x="1220113" y="1368425"/>
                </a:cubicBezTo>
                <a:cubicBezTo>
                  <a:pt x="1222230" y="1358900"/>
                  <a:pt x="1224419" y="1349391"/>
                  <a:pt x="1226463" y="1339850"/>
                </a:cubicBezTo>
                <a:cubicBezTo>
                  <a:pt x="1227594" y="1334573"/>
                  <a:pt x="1228087" y="1329144"/>
                  <a:pt x="1229638" y="1323975"/>
                </a:cubicBezTo>
                <a:cubicBezTo>
                  <a:pt x="1231276" y="1318516"/>
                  <a:pt x="1233987" y="1313436"/>
                  <a:pt x="1235988" y="1308100"/>
                </a:cubicBezTo>
                <a:cubicBezTo>
                  <a:pt x="1237163" y="1304966"/>
                  <a:pt x="1237988" y="1301709"/>
                  <a:pt x="1239163" y="1298575"/>
                </a:cubicBezTo>
                <a:cubicBezTo>
                  <a:pt x="1241164" y="1293239"/>
                  <a:pt x="1243947" y="1288180"/>
                  <a:pt x="1245513" y="1282700"/>
                </a:cubicBezTo>
                <a:cubicBezTo>
                  <a:pt x="1248194" y="1273318"/>
                  <a:pt x="1250167" y="1263734"/>
                  <a:pt x="1251863" y="1254125"/>
                </a:cubicBezTo>
                <a:cubicBezTo>
                  <a:pt x="1253346" y="1245722"/>
                  <a:pt x="1252969" y="1237003"/>
                  <a:pt x="1255038" y="1228725"/>
                </a:cubicBezTo>
                <a:cubicBezTo>
                  <a:pt x="1262511" y="1198835"/>
                  <a:pt x="1265714" y="1194673"/>
                  <a:pt x="1277263" y="1171575"/>
                </a:cubicBezTo>
                <a:cubicBezTo>
                  <a:pt x="1278321" y="1163108"/>
                  <a:pt x="1277893" y="1154319"/>
                  <a:pt x="1280438" y="1146175"/>
                </a:cubicBezTo>
                <a:cubicBezTo>
                  <a:pt x="1283261" y="1137140"/>
                  <a:pt x="1289932" y="1129681"/>
                  <a:pt x="1293138" y="1120775"/>
                </a:cubicBezTo>
                <a:cubicBezTo>
                  <a:pt x="1299490" y="1103130"/>
                  <a:pt x="1303721" y="1084792"/>
                  <a:pt x="1309013" y="1066800"/>
                </a:cubicBezTo>
                <a:lnTo>
                  <a:pt x="1309013" y="1066800"/>
                </a:lnTo>
                <a:lnTo>
                  <a:pt x="1321713" y="1009650"/>
                </a:lnTo>
                <a:cubicBezTo>
                  <a:pt x="1323830" y="1000125"/>
                  <a:pt x="1326459" y="990700"/>
                  <a:pt x="1328063" y="981075"/>
                </a:cubicBezTo>
                <a:cubicBezTo>
                  <a:pt x="1330180" y="968375"/>
                  <a:pt x="1332592" y="955721"/>
                  <a:pt x="1334413" y="942975"/>
                </a:cubicBezTo>
                <a:cubicBezTo>
                  <a:pt x="1335768" y="933488"/>
                  <a:pt x="1336012" y="923853"/>
                  <a:pt x="1337588" y="914400"/>
                </a:cubicBezTo>
                <a:cubicBezTo>
                  <a:pt x="1351940" y="828290"/>
                  <a:pt x="1337349" y="938536"/>
                  <a:pt x="1347113" y="860425"/>
                </a:cubicBezTo>
                <a:cubicBezTo>
                  <a:pt x="1348171" y="820208"/>
                  <a:pt x="1348877" y="779981"/>
                  <a:pt x="1350288" y="739775"/>
                </a:cubicBezTo>
                <a:cubicBezTo>
                  <a:pt x="1350994" y="719651"/>
                  <a:pt x="1353463" y="699586"/>
                  <a:pt x="1353463" y="679450"/>
                </a:cubicBezTo>
                <a:cubicBezTo>
                  <a:pt x="1353463" y="603243"/>
                  <a:pt x="1353255" y="527000"/>
                  <a:pt x="1350288" y="450850"/>
                </a:cubicBezTo>
                <a:cubicBezTo>
                  <a:pt x="1350066" y="445155"/>
                  <a:pt x="1345740" y="440382"/>
                  <a:pt x="1343938" y="434975"/>
                </a:cubicBezTo>
                <a:cubicBezTo>
                  <a:pt x="1342558" y="430835"/>
                  <a:pt x="1342295" y="426361"/>
                  <a:pt x="1340763" y="422275"/>
                </a:cubicBezTo>
                <a:cubicBezTo>
                  <a:pt x="1339101" y="417843"/>
                  <a:pt x="1336712" y="413712"/>
                  <a:pt x="1334413" y="409575"/>
                </a:cubicBezTo>
                <a:cubicBezTo>
                  <a:pt x="1291646" y="332594"/>
                  <a:pt x="1364566" y="466311"/>
                  <a:pt x="1312188" y="374650"/>
                </a:cubicBezTo>
                <a:cubicBezTo>
                  <a:pt x="1307492" y="366431"/>
                  <a:pt x="1305013" y="356937"/>
                  <a:pt x="1299488" y="349250"/>
                </a:cubicBezTo>
                <a:cubicBezTo>
                  <a:pt x="1280580" y="322944"/>
                  <a:pt x="1262070" y="295957"/>
                  <a:pt x="1239163" y="273050"/>
                </a:cubicBezTo>
                <a:cubicBezTo>
                  <a:pt x="1234930" y="268817"/>
                  <a:pt x="1231116" y="264117"/>
                  <a:pt x="1226463" y="260350"/>
                </a:cubicBezTo>
                <a:cubicBezTo>
                  <a:pt x="1195463" y="235255"/>
                  <a:pt x="1178070" y="221273"/>
                  <a:pt x="1147088" y="203200"/>
                </a:cubicBezTo>
                <a:cubicBezTo>
                  <a:pt x="1143000" y="200815"/>
                  <a:pt x="1138525" y="199149"/>
                  <a:pt x="1134388" y="196850"/>
                </a:cubicBezTo>
                <a:cubicBezTo>
                  <a:pt x="1128993" y="193853"/>
                  <a:pt x="1123746" y="190596"/>
                  <a:pt x="1118513" y="187325"/>
                </a:cubicBezTo>
                <a:cubicBezTo>
                  <a:pt x="1115277" y="185303"/>
                  <a:pt x="1112574" y="182279"/>
                  <a:pt x="1108988" y="180975"/>
                </a:cubicBezTo>
                <a:cubicBezTo>
                  <a:pt x="1086803" y="172908"/>
                  <a:pt x="1075779" y="174443"/>
                  <a:pt x="1051838" y="171450"/>
                </a:cubicBezTo>
                <a:cubicBezTo>
                  <a:pt x="1005152" y="165614"/>
                  <a:pt x="1064828" y="171498"/>
                  <a:pt x="1007388" y="161925"/>
                </a:cubicBezTo>
                <a:cubicBezTo>
                  <a:pt x="996897" y="160176"/>
                  <a:pt x="986221" y="159808"/>
                  <a:pt x="975638" y="158750"/>
                </a:cubicBezTo>
                <a:cubicBezTo>
                  <a:pt x="922004" y="137296"/>
                  <a:pt x="1023680" y="176655"/>
                  <a:pt x="921663" y="146050"/>
                </a:cubicBezTo>
                <a:cubicBezTo>
                  <a:pt x="911080" y="142875"/>
                  <a:pt x="900599" y="139337"/>
                  <a:pt x="889913" y="136525"/>
                </a:cubicBezTo>
                <a:cubicBezTo>
                  <a:pt x="880477" y="134042"/>
                  <a:pt x="870819" y="132481"/>
                  <a:pt x="861338" y="130175"/>
                </a:cubicBezTo>
                <a:cubicBezTo>
                  <a:pt x="831658" y="122956"/>
                  <a:pt x="801843" y="116220"/>
                  <a:pt x="772438" y="107950"/>
                </a:cubicBezTo>
                <a:cubicBezTo>
                  <a:pt x="767882" y="106669"/>
                  <a:pt x="764321" y="102783"/>
                  <a:pt x="759738" y="101600"/>
                </a:cubicBezTo>
                <a:cubicBezTo>
                  <a:pt x="731395" y="94286"/>
                  <a:pt x="674013" y="82550"/>
                  <a:pt x="674013" y="82550"/>
                </a:cubicBezTo>
                <a:cubicBezTo>
                  <a:pt x="645334" y="68210"/>
                  <a:pt x="681058" y="84311"/>
                  <a:pt x="635913" y="73025"/>
                </a:cubicBezTo>
                <a:cubicBezTo>
                  <a:pt x="631321" y="71877"/>
                  <a:pt x="627645" y="68337"/>
                  <a:pt x="623213" y="66675"/>
                </a:cubicBezTo>
                <a:cubicBezTo>
                  <a:pt x="618089" y="64753"/>
                  <a:pt x="598949" y="61187"/>
                  <a:pt x="594638" y="60325"/>
                </a:cubicBezTo>
                <a:cubicBezTo>
                  <a:pt x="568042" y="47027"/>
                  <a:pt x="597675" y="60287"/>
                  <a:pt x="562888" y="50800"/>
                </a:cubicBezTo>
                <a:cubicBezTo>
                  <a:pt x="552012" y="47834"/>
                  <a:pt x="547660" y="43535"/>
                  <a:pt x="537488" y="41275"/>
                </a:cubicBezTo>
                <a:cubicBezTo>
                  <a:pt x="531204" y="39878"/>
                  <a:pt x="524788" y="39158"/>
                  <a:pt x="518438" y="38100"/>
                </a:cubicBezTo>
                <a:cubicBezTo>
                  <a:pt x="514205" y="35983"/>
                  <a:pt x="510298" y="33017"/>
                  <a:pt x="505738" y="31750"/>
                </a:cubicBezTo>
                <a:cubicBezTo>
                  <a:pt x="414409" y="6381"/>
                  <a:pt x="493476" y="30874"/>
                  <a:pt x="442238" y="19050"/>
                </a:cubicBezTo>
                <a:cubicBezTo>
                  <a:pt x="434731" y="17318"/>
                  <a:pt x="427633" y="13843"/>
                  <a:pt x="420013" y="12700"/>
                </a:cubicBezTo>
                <a:cubicBezTo>
                  <a:pt x="406367" y="10653"/>
                  <a:pt x="392468" y="10898"/>
                  <a:pt x="378738" y="9525"/>
                </a:cubicBezTo>
                <a:cubicBezTo>
                  <a:pt x="371292" y="8780"/>
                  <a:pt x="363959" y="7095"/>
                  <a:pt x="356513" y="6350"/>
                </a:cubicBezTo>
                <a:cubicBezTo>
                  <a:pt x="342783" y="4977"/>
                  <a:pt x="328996" y="4233"/>
                  <a:pt x="315238" y="3175"/>
                </a:cubicBezTo>
                <a:cubicBezTo>
                  <a:pt x="309946" y="2117"/>
                  <a:pt x="304759" y="0"/>
                  <a:pt x="299363" y="0"/>
                </a:cubicBezTo>
                <a:cubicBezTo>
                  <a:pt x="276056" y="0"/>
                  <a:pt x="229513" y="3175"/>
                  <a:pt x="229513" y="3175"/>
                </a:cubicBezTo>
                <a:lnTo>
                  <a:pt x="229513" y="3175"/>
                </a:lnTo>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5887720" y="2653756"/>
            <a:ext cx="3448050" cy="3238500"/>
            <a:chOff x="5887720" y="2653756"/>
            <a:chExt cx="3448050" cy="3238500"/>
          </a:xfrm>
        </p:grpSpPr>
        <p:sp>
          <p:nvSpPr>
            <p:cNvPr id="2" name="Oval 1"/>
            <p:cNvSpPr/>
            <p:nvPr/>
          </p:nvSpPr>
          <p:spPr>
            <a:xfrm>
              <a:off x="5887720" y="2653756"/>
              <a:ext cx="514350" cy="419100"/>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8821420" y="5473156"/>
              <a:ext cx="514350" cy="419100"/>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2" idx="5"/>
              <a:endCxn id="4" idx="1"/>
            </p:cNvCxnSpPr>
            <p:nvPr/>
          </p:nvCxnSpPr>
          <p:spPr>
            <a:xfrm>
              <a:off x="6326745" y="3011480"/>
              <a:ext cx="2570000" cy="2523052"/>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609598"/>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mountainss.files.wordpress.com/2013/05/windows-server-20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3400" y="4411837"/>
            <a:ext cx="9245600" cy="16762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Distinguished Engineer &amp; Lead </a:t>
            </a:r>
            <a:r>
              <a:rPr lang="en-US" dirty="0" smtClean="0"/>
              <a:t>Architect</a:t>
            </a:r>
            <a:endParaRPr lang="en-US" dirty="0"/>
          </a:p>
        </p:txBody>
      </p:sp>
    </p:spTree>
    <p:extLst>
      <p:ext uri="{BB962C8B-B14F-4D97-AF65-F5344CB8AC3E}">
        <p14:creationId xmlns:p14="http://schemas.microsoft.com/office/powerpoint/2010/main" val="2973023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blksthl.files.wordpress.com/2013/10/2012r2-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4834164"/>
            <a:ext cx="7543800" cy="141446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cdn2.hubspot.net/hub/196592/file-843651952-png/images/microsoft_system_center_-_horizontal_tran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799" y="2680396"/>
            <a:ext cx="7543799" cy="15960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Distinguished Engineer &amp; Lead Architect</a:t>
            </a:r>
            <a:endParaRPr lang="en-US" dirty="0"/>
          </a:p>
        </p:txBody>
      </p:sp>
    </p:spTree>
    <p:extLst>
      <p:ext uri="{BB962C8B-B14F-4D97-AF65-F5344CB8AC3E}">
        <p14:creationId xmlns:p14="http://schemas.microsoft.com/office/powerpoint/2010/main" val="3387038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597151"/>
            <a:ext cx="11653523" cy="1069908"/>
          </a:xfrm>
        </p:spPr>
        <p:txBody>
          <a:bodyPr/>
          <a:lstStyle/>
          <a:p>
            <a:r>
              <a:rPr lang="en-US" dirty="0" smtClean="0"/>
              <a:t>A new headless, 64-bit only, deployment </a:t>
            </a:r>
            <a:br>
              <a:rPr lang="en-US" dirty="0" smtClean="0"/>
            </a:br>
            <a:r>
              <a:rPr lang="en-US" dirty="0" smtClean="0"/>
              <a:t>option for Windows Server</a:t>
            </a:r>
          </a:p>
        </p:txBody>
      </p:sp>
      <p:sp>
        <p:nvSpPr>
          <p:cNvPr id="2" name="Title 1"/>
          <p:cNvSpPr>
            <a:spLocks noGrp="1"/>
          </p:cNvSpPr>
          <p:nvPr>
            <p:ph type="title"/>
          </p:nvPr>
        </p:nvSpPr>
        <p:spPr>
          <a:xfrm>
            <a:off x="838200" y="279781"/>
            <a:ext cx="10515600" cy="1325563"/>
          </a:xfrm>
        </p:spPr>
        <p:txBody>
          <a:bodyPr>
            <a:normAutofit fontScale="90000"/>
          </a:bodyPr>
          <a:lstStyle/>
          <a:p>
            <a:r>
              <a:rPr lang="en-US" sz="4705" dirty="0"/>
              <a:t>Nano Server - Next Step in Our </a:t>
            </a:r>
            <a:r>
              <a:rPr lang="en-US" sz="4705" dirty="0" smtClean="0"/>
              <a:t>Server </a:t>
            </a:r>
            <a:r>
              <a:rPr lang="en-US" sz="4705" dirty="0"/>
              <a:t>Journey</a:t>
            </a:r>
          </a:p>
        </p:txBody>
      </p:sp>
      <p:pic>
        <p:nvPicPr>
          <p:cNvPr id="5" name="Picture 4"/>
          <p:cNvPicPr>
            <a:picLocks noChangeAspect="1"/>
          </p:cNvPicPr>
          <p:nvPr/>
        </p:nvPicPr>
        <p:blipFill>
          <a:blip r:embed="rId2"/>
          <a:stretch>
            <a:fillRect/>
          </a:stretch>
        </p:blipFill>
        <p:spPr>
          <a:xfrm>
            <a:off x="5050171" y="1560576"/>
            <a:ext cx="6917723" cy="5230018"/>
          </a:xfrm>
          <a:prstGeom prst="rect">
            <a:avLst/>
          </a:prstGeom>
        </p:spPr>
      </p:pic>
    </p:spTree>
    <p:extLst>
      <p:ext uri="{BB962C8B-B14F-4D97-AF65-F5344CB8AC3E}">
        <p14:creationId xmlns:p14="http://schemas.microsoft.com/office/powerpoint/2010/main" val="1726913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9"/>
          <p:cNvGraphicFramePr>
            <a:graphicFrameLocks/>
          </p:cNvGraphicFramePr>
          <p:nvPr>
            <p:extLst>
              <p:ext uri="{D42A27DB-BD31-4B8C-83A1-F6EECF244321}">
                <p14:modId xmlns:p14="http://schemas.microsoft.com/office/powerpoint/2010/main" val="2613412420"/>
              </p:ext>
            </p:extLst>
          </p:nvPr>
        </p:nvGraphicFramePr>
        <p:xfrm>
          <a:off x="1797499" y="1774187"/>
          <a:ext cx="3486203" cy="4350721"/>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smtClean="0"/>
              <a:t>Nano Server</a:t>
            </a:r>
            <a:endParaRPr lang="en-US" dirty="0"/>
          </a:p>
        </p:txBody>
      </p:sp>
      <p:graphicFrame>
        <p:nvGraphicFramePr>
          <p:cNvPr id="5" name="Content Placeholder 5"/>
          <p:cNvGraphicFramePr>
            <a:graphicFrameLocks noGrp="1"/>
          </p:cNvGraphicFramePr>
          <p:nvPr>
            <p:ph idx="4294967295"/>
            <p:extLst>
              <p:ext uri="{D42A27DB-BD31-4B8C-83A1-F6EECF244321}">
                <p14:modId xmlns:p14="http://schemas.microsoft.com/office/powerpoint/2010/main" val="543185647"/>
              </p:ext>
            </p:extLst>
          </p:nvPr>
        </p:nvGraphicFramePr>
        <p:xfrm>
          <a:off x="7178096" y="1709033"/>
          <a:ext cx="3503215" cy="434828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8123980" y="5007346"/>
            <a:ext cx="476412" cy="369332"/>
          </a:xfrm>
          <a:prstGeom prst="rect">
            <a:avLst/>
          </a:prstGeom>
          <a:noFill/>
        </p:spPr>
        <p:txBody>
          <a:bodyPr wrap="none" rtlCol="0">
            <a:spAutoFit/>
          </a:bodyPr>
          <a:lstStyle/>
          <a:p>
            <a:r>
              <a:rPr lang="en-US" dirty="0">
                <a:solidFill>
                  <a:srgbClr val="FFFFFF"/>
                </a:solidFill>
              </a:rPr>
              <a:t>.41</a:t>
            </a:r>
          </a:p>
        </p:txBody>
      </p:sp>
      <p:sp>
        <p:nvSpPr>
          <p:cNvPr id="9" name="TextBox 8"/>
          <p:cNvSpPr txBox="1"/>
          <p:nvPr/>
        </p:nvSpPr>
        <p:spPr>
          <a:xfrm>
            <a:off x="9378961" y="2195089"/>
            <a:ext cx="476412" cy="369332"/>
          </a:xfrm>
          <a:prstGeom prst="rect">
            <a:avLst/>
          </a:prstGeom>
          <a:noFill/>
        </p:spPr>
        <p:txBody>
          <a:bodyPr wrap="none" rtlCol="0">
            <a:spAutoFit/>
          </a:bodyPr>
          <a:lstStyle/>
          <a:p>
            <a:r>
              <a:rPr lang="en-US" dirty="0">
                <a:solidFill>
                  <a:srgbClr val="FFFFFF"/>
                </a:solidFill>
              </a:rPr>
              <a:t>6.3</a:t>
            </a:r>
          </a:p>
        </p:txBody>
      </p:sp>
      <p:sp>
        <p:nvSpPr>
          <p:cNvPr id="10" name="TextBox 9"/>
          <p:cNvSpPr txBox="1"/>
          <p:nvPr/>
        </p:nvSpPr>
        <p:spPr>
          <a:xfrm>
            <a:off x="2892294" y="4852095"/>
            <a:ext cx="418704" cy="369332"/>
          </a:xfrm>
          <a:prstGeom prst="rect">
            <a:avLst/>
          </a:prstGeom>
          <a:noFill/>
        </p:spPr>
        <p:txBody>
          <a:bodyPr wrap="none" rtlCol="0">
            <a:spAutoFit/>
          </a:bodyPr>
          <a:lstStyle/>
          <a:p>
            <a:r>
              <a:rPr lang="en-US" dirty="0">
                <a:solidFill>
                  <a:srgbClr val="FFFFFF"/>
                </a:solidFill>
              </a:rPr>
              <a:t>40</a:t>
            </a:r>
          </a:p>
        </p:txBody>
      </p:sp>
      <p:sp>
        <p:nvSpPr>
          <p:cNvPr id="11" name="TextBox 10"/>
          <p:cNvSpPr txBox="1"/>
          <p:nvPr/>
        </p:nvSpPr>
        <p:spPr>
          <a:xfrm>
            <a:off x="3948553" y="2417503"/>
            <a:ext cx="535724" cy="369332"/>
          </a:xfrm>
          <a:prstGeom prst="rect">
            <a:avLst/>
          </a:prstGeom>
          <a:noFill/>
        </p:spPr>
        <p:txBody>
          <a:bodyPr wrap="none" rtlCol="0">
            <a:spAutoFit/>
          </a:bodyPr>
          <a:lstStyle/>
          <a:p>
            <a:r>
              <a:rPr lang="en-US" dirty="0">
                <a:solidFill>
                  <a:srgbClr val="FFFFFF"/>
                </a:solidFill>
              </a:rPr>
              <a:t>300</a:t>
            </a:r>
          </a:p>
        </p:txBody>
      </p:sp>
      <p:sp>
        <p:nvSpPr>
          <p:cNvPr id="15" name="TextBox 14"/>
          <p:cNvSpPr txBox="1"/>
          <p:nvPr/>
        </p:nvSpPr>
        <p:spPr>
          <a:xfrm>
            <a:off x="6415259" y="2359432"/>
            <a:ext cx="603767" cy="367477"/>
          </a:xfrm>
          <a:prstGeom prst="rect">
            <a:avLst/>
          </a:prstGeom>
          <a:noFill/>
        </p:spPr>
        <p:txBody>
          <a:bodyPr wrap="none" rtlCol="0">
            <a:spAutoFit/>
          </a:bodyPr>
          <a:lstStyle/>
          <a:p>
            <a:r>
              <a:rPr lang="en-US" dirty="0">
                <a:solidFill>
                  <a:srgbClr val="FFFFFF"/>
                </a:solidFill>
              </a:rPr>
              <a:t>5.42</a:t>
            </a:r>
          </a:p>
        </p:txBody>
      </p:sp>
      <p:sp>
        <p:nvSpPr>
          <p:cNvPr id="16" name="TextBox 15"/>
          <p:cNvSpPr txBox="1"/>
          <p:nvPr/>
        </p:nvSpPr>
        <p:spPr>
          <a:xfrm>
            <a:off x="5388202" y="5068307"/>
            <a:ext cx="359394" cy="369332"/>
          </a:xfrm>
          <a:prstGeom prst="rect">
            <a:avLst/>
          </a:prstGeom>
          <a:noFill/>
        </p:spPr>
        <p:txBody>
          <a:bodyPr wrap="none" rtlCol="0">
            <a:spAutoFit/>
          </a:bodyPr>
          <a:lstStyle/>
          <a:p>
            <a:r>
              <a:rPr lang="en-US" dirty="0">
                <a:solidFill>
                  <a:srgbClr val="FFFFFF"/>
                </a:solidFill>
              </a:rPr>
              <a:t>.4</a:t>
            </a:r>
          </a:p>
        </p:txBody>
      </p:sp>
    </p:spTree>
    <p:extLst>
      <p:ext uri="{BB962C8B-B14F-4D97-AF65-F5344CB8AC3E}">
        <p14:creationId xmlns:p14="http://schemas.microsoft.com/office/powerpoint/2010/main" val="3165885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Fellow &amp; Lead Architect</a:t>
            </a:r>
            <a:endParaRPr lang="en-US" dirty="0"/>
          </a:p>
        </p:txBody>
      </p:sp>
      <p:sp>
        <p:nvSpPr>
          <p:cNvPr id="3" name="Content Placeholder 2"/>
          <p:cNvSpPr>
            <a:spLocks noGrp="1"/>
          </p:cNvSpPr>
          <p:nvPr>
            <p:ph idx="1"/>
          </p:nvPr>
        </p:nvSpPr>
        <p:spPr/>
        <p:txBody>
          <a:bodyPr/>
          <a:lstStyle/>
          <a:p>
            <a:r>
              <a:rPr lang="en-US" dirty="0" smtClean="0"/>
              <a:t>Enterprise Cloud Group</a:t>
            </a:r>
          </a:p>
          <a:p>
            <a:pPr lvl="1"/>
            <a:r>
              <a:rPr lang="en-US" dirty="0" smtClean="0"/>
              <a:t>Windows Server</a:t>
            </a:r>
          </a:p>
          <a:p>
            <a:pPr lvl="1"/>
            <a:r>
              <a:rPr lang="en-US" dirty="0" smtClean="0"/>
              <a:t>System Center</a:t>
            </a:r>
          </a:p>
          <a:p>
            <a:pPr lvl="1"/>
            <a:r>
              <a:rPr lang="en-US" dirty="0" smtClean="0"/>
              <a:t>Operations Management Suite</a:t>
            </a:r>
          </a:p>
          <a:p>
            <a:pPr lvl="1"/>
            <a:r>
              <a:rPr lang="en-US" dirty="0" smtClean="0"/>
              <a:t>Microsoft Azure Stack</a:t>
            </a:r>
          </a:p>
        </p:txBody>
      </p:sp>
    </p:spTree>
    <p:extLst>
      <p:ext uri="{BB962C8B-B14F-4D97-AF65-F5344CB8AC3E}">
        <p14:creationId xmlns:p14="http://schemas.microsoft.com/office/powerpoint/2010/main" val="1268195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upload.wikimedia.org/wikipedia/en/f/fc/Windows_NT_4.0_SERVER_CoverBO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900" y="986715"/>
            <a:ext cx="4241800" cy="53712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home.bt.com/images/windows-95-box-1421915422050026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1" y="555692"/>
            <a:ext cx="6749011" cy="612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29991"/>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Fellow</a:t>
            </a:r>
            <a:endParaRPr lang="en-US" dirty="0"/>
          </a:p>
        </p:txBody>
      </p:sp>
      <p:sp>
        <p:nvSpPr>
          <p:cNvPr id="3" name="Content Placeholder 2"/>
          <p:cNvSpPr>
            <a:spLocks noGrp="1"/>
          </p:cNvSpPr>
          <p:nvPr>
            <p:ph idx="1"/>
          </p:nvPr>
        </p:nvSpPr>
        <p:spPr/>
        <p:txBody>
          <a:bodyPr/>
          <a:lstStyle/>
          <a:p>
            <a:r>
              <a:rPr lang="en-US" dirty="0" smtClean="0"/>
              <a:t>&gt; 100K employees</a:t>
            </a:r>
          </a:p>
          <a:p>
            <a:r>
              <a:rPr lang="en-US" dirty="0" smtClean="0"/>
              <a:t>23 Technical Fellows (TF)</a:t>
            </a:r>
          </a:p>
          <a:p>
            <a:r>
              <a:rPr lang="en-US" dirty="0" smtClean="0"/>
              <a:t>11 Individual Contributors (IC)</a:t>
            </a:r>
          </a:p>
          <a:p>
            <a:r>
              <a:rPr lang="en-US" dirty="0" smtClean="0"/>
              <a:t>3 of our 5 Turing Award winners </a:t>
            </a:r>
            <a:r>
              <a:rPr lang="en-US" dirty="0" smtClean="0"/>
              <a:t>are TFs</a:t>
            </a:r>
            <a:endParaRPr lang="en-US" dirty="0"/>
          </a:p>
        </p:txBody>
      </p:sp>
    </p:spTree>
    <p:extLst>
      <p:ext uri="{BB962C8B-B14F-4D97-AF65-F5344CB8AC3E}">
        <p14:creationId xmlns:p14="http://schemas.microsoft.com/office/powerpoint/2010/main" val="278779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Brad-pit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60524" y="2540"/>
            <a:ext cx="8569325" cy="6855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071951"/>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The Cultural Battle To Remove Windows from Windows Server</a:t>
            </a:r>
            <a:endParaRPr lang="en-US" dirty="0"/>
          </a:p>
        </p:txBody>
      </p:sp>
    </p:spTree>
    <p:extLst>
      <p:ext uri="{BB962C8B-B14F-4D97-AF65-F5344CB8AC3E}">
        <p14:creationId xmlns:p14="http://schemas.microsoft.com/office/powerpoint/2010/main" val="3576501765"/>
      </p:ext>
    </p:extLst>
  </p:cSld>
  <p:clrMapOvr>
    <a:masterClrMapping/>
  </p:clrMapOvr>
  <p:transition spd="med">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744" y="365125"/>
            <a:ext cx="10515600" cy="1325563"/>
          </a:xfrm>
        </p:spPr>
        <p:txBody>
          <a:bodyPr/>
          <a:lstStyle/>
          <a:p>
            <a:r>
              <a:rPr lang="en-US" dirty="0" smtClean="0"/>
              <a:t>Changing Culture</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296875782"/>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744" y="365125"/>
            <a:ext cx="10515600" cy="1325563"/>
          </a:xfrm>
        </p:spPr>
        <p:txBody>
          <a:bodyPr/>
          <a:lstStyle/>
          <a:p>
            <a:r>
              <a:rPr lang="en-US" dirty="0" smtClean="0"/>
              <a:t>Changing Culture</a:t>
            </a:r>
            <a:endParaRPr lang="en-US" dirty="0"/>
          </a:p>
        </p:txBody>
      </p:sp>
      <p:sp>
        <p:nvSpPr>
          <p:cNvPr id="3" name="Content Placeholder 2"/>
          <p:cNvSpPr>
            <a:spLocks noGrp="1"/>
          </p:cNvSpPr>
          <p:nvPr>
            <p:ph idx="1"/>
          </p:nvPr>
        </p:nvSpPr>
        <p:spPr>
          <a:xfrm>
            <a:off x="373744" y="1825625"/>
            <a:ext cx="11049000" cy="4351338"/>
          </a:xfrm>
        </p:spPr>
        <p:txBody>
          <a:bodyPr vert="horz" lIns="91440" tIns="45720" rIns="91440" bIns="45720" rtlCol="0" anchor="t">
            <a:normAutofit/>
          </a:bodyPr>
          <a:lstStyle/>
          <a:p>
            <a:pPr marL="514350" indent="-514350">
              <a:buFont typeface="+mj-lt"/>
              <a:buAutoNum type="arabicPeriod"/>
            </a:pPr>
            <a:r>
              <a:rPr lang="en-US" b="1" dirty="0" smtClean="0"/>
              <a:t>Align with </a:t>
            </a:r>
            <a:r>
              <a:rPr lang="en-US" b="1" dirty="0"/>
              <a:t>business </a:t>
            </a:r>
            <a:r>
              <a:rPr lang="en-US" b="1" dirty="0" smtClean="0"/>
              <a:t>objectives</a:t>
            </a:r>
            <a:endParaRPr lang="en-US" b="1" dirty="0"/>
          </a:p>
        </p:txBody>
      </p:sp>
      <p:pic>
        <p:nvPicPr>
          <p:cNvPr id="4098" name="Picture 2" descr="http://blogthinkbig.com/wp-content/uploads/2013/03/Facebook-Data-Center.jpg"/>
          <p:cNvPicPr>
            <a:picLocks noChangeAspect="1" noChangeArrowheads="1"/>
          </p:cNvPicPr>
          <p:nvPr/>
        </p:nvPicPr>
        <p:blipFill rotWithShape="1">
          <a:blip r:embed="rId3">
            <a:extLst>
              <a:ext uri="{28A0092B-C50C-407E-A947-70E740481C1C}">
                <a14:useLocalDpi xmlns:a14="http://schemas.microsoft.com/office/drawing/2010/main" val="0"/>
              </a:ext>
            </a:extLst>
          </a:blip>
          <a:srcRect l="-27431" t="1667" r="47157" b="-1667"/>
          <a:stretch/>
        </p:blipFill>
        <p:spPr bwMode="auto">
          <a:xfrm>
            <a:off x="3650344" y="0"/>
            <a:ext cx="8808356" cy="720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72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744" y="365125"/>
            <a:ext cx="10515600" cy="1325563"/>
          </a:xfrm>
        </p:spPr>
        <p:txBody>
          <a:bodyPr/>
          <a:lstStyle/>
          <a:p>
            <a:r>
              <a:rPr lang="en-US" dirty="0" smtClean="0"/>
              <a:t>Changing Culture</a:t>
            </a:r>
            <a:endParaRPr lang="en-US" dirty="0"/>
          </a:p>
        </p:txBody>
      </p:sp>
      <p:sp>
        <p:nvSpPr>
          <p:cNvPr id="3" name="Content Placeholder 2"/>
          <p:cNvSpPr>
            <a:spLocks noGrp="1"/>
          </p:cNvSpPr>
          <p:nvPr>
            <p:ph idx="1"/>
          </p:nvPr>
        </p:nvSpPr>
        <p:spPr>
          <a:xfrm>
            <a:off x="188686" y="1825625"/>
            <a:ext cx="6578899" cy="4351338"/>
          </a:xfrm>
        </p:spPr>
        <p:txBody>
          <a:bodyPr vert="horz" lIns="91440" tIns="45720" rIns="91440" bIns="45720" rtlCol="0" anchor="t">
            <a:normAutofit/>
          </a:bodyPr>
          <a:lstStyle/>
          <a:p>
            <a:pPr marL="514350" indent="-514350">
              <a:buFont typeface="+mj-lt"/>
              <a:buAutoNum type="arabicPeriod"/>
            </a:pPr>
            <a:r>
              <a:rPr lang="en-US" dirty="0" smtClean="0"/>
              <a:t>Align with </a:t>
            </a:r>
            <a:r>
              <a:rPr lang="en-US" dirty="0"/>
              <a:t>business </a:t>
            </a:r>
            <a:r>
              <a:rPr lang="en-US" dirty="0" smtClean="0"/>
              <a:t>objectives</a:t>
            </a:r>
          </a:p>
          <a:p>
            <a:pPr marL="514350" indent="-514350">
              <a:buFont typeface="+mj-lt"/>
              <a:buAutoNum type="arabicPeriod"/>
            </a:pPr>
            <a:r>
              <a:rPr lang="en-US" b="1" dirty="0" smtClean="0">
                <a:latin typeface="Calibri" charset="0"/>
              </a:rPr>
              <a:t>Why &amp; How &gt; what &amp; when</a:t>
            </a:r>
            <a:endParaRPr lang="en-US" b="1" dirty="0">
              <a:latin typeface="Calibri" charset="0"/>
            </a:endParaRPr>
          </a:p>
          <a:p>
            <a:pPr marL="0" indent="0">
              <a:buNone/>
            </a:pPr>
            <a:r>
              <a:rPr lang="en-US" dirty="0" smtClean="0">
                <a:latin typeface="Calibri" charset="0"/>
              </a:rPr>
              <a:t> </a:t>
            </a:r>
            <a:endParaRPr lang="en-US" dirty="0">
              <a:latin typeface="Calibri" charset="0"/>
            </a:endParaRPr>
          </a:p>
          <a:p>
            <a:pPr marL="514350" indent="-514350">
              <a:buFont typeface="+mj-lt"/>
              <a:buAutoNum type="arabicPeriod"/>
            </a:pPr>
            <a:endParaRPr lang="en-US" dirty="0"/>
          </a:p>
        </p:txBody>
      </p:sp>
      <p:pic>
        <p:nvPicPr>
          <p:cNvPr id="5" name="Picture 4"/>
          <p:cNvPicPr>
            <a:picLocks noChangeAspect="1"/>
          </p:cNvPicPr>
          <p:nvPr/>
        </p:nvPicPr>
        <p:blipFill>
          <a:blip r:embed="rId3"/>
          <a:stretch>
            <a:fillRect/>
          </a:stretch>
        </p:blipFill>
        <p:spPr>
          <a:xfrm>
            <a:off x="6415448" y="147638"/>
            <a:ext cx="6589380" cy="6029326"/>
          </a:xfrm>
          <a:prstGeom prst="rect">
            <a:avLst/>
          </a:prstGeom>
        </p:spPr>
      </p:pic>
    </p:spTree>
    <p:extLst>
      <p:ext uri="{BB962C8B-B14F-4D97-AF65-F5344CB8AC3E}">
        <p14:creationId xmlns:p14="http://schemas.microsoft.com/office/powerpoint/2010/main" val="325322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744" y="365125"/>
            <a:ext cx="10515600" cy="1325563"/>
          </a:xfrm>
        </p:spPr>
        <p:txBody>
          <a:bodyPr/>
          <a:lstStyle/>
          <a:p>
            <a:r>
              <a:rPr lang="en-US" dirty="0" smtClean="0"/>
              <a:t>Changing Culture</a:t>
            </a:r>
            <a:endParaRPr lang="en-US" dirty="0"/>
          </a:p>
        </p:txBody>
      </p:sp>
      <p:sp>
        <p:nvSpPr>
          <p:cNvPr id="3" name="Content Placeholder 2"/>
          <p:cNvSpPr>
            <a:spLocks noGrp="1"/>
          </p:cNvSpPr>
          <p:nvPr>
            <p:ph idx="1"/>
          </p:nvPr>
        </p:nvSpPr>
        <p:spPr>
          <a:xfrm>
            <a:off x="373744" y="1825625"/>
            <a:ext cx="6393841" cy="4351338"/>
          </a:xfrm>
        </p:spPr>
        <p:txBody>
          <a:bodyPr vert="horz" lIns="91440" tIns="45720" rIns="91440" bIns="45720" rtlCol="0" anchor="t">
            <a:normAutofit/>
          </a:bodyPr>
          <a:lstStyle/>
          <a:p>
            <a:pPr marL="514350" indent="-514350">
              <a:buFont typeface="+mj-lt"/>
              <a:buAutoNum type="arabicPeriod"/>
            </a:pPr>
            <a:r>
              <a:rPr lang="en-US" dirty="0" smtClean="0"/>
              <a:t>Align with </a:t>
            </a:r>
            <a:r>
              <a:rPr lang="en-US" dirty="0"/>
              <a:t>business </a:t>
            </a:r>
            <a:r>
              <a:rPr lang="en-US" dirty="0" smtClean="0"/>
              <a:t>objectives</a:t>
            </a:r>
          </a:p>
          <a:p>
            <a:pPr marL="514350" indent="-514350">
              <a:buFont typeface="+mj-lt"/>
              <a:buAutoNum type="arabicPeriod"/>
            </a:pPr>
            <a:r>
              <a:rPr lang="en-US" dirty="0" smtClean="0">
                <a:latin typeface="Calibri" charset="0"/>
              </a:rPr>
              <a:t>Why &amp; How &gt; what &amp; when</a:t>
            </a:r>
          </a:p>
          <a:p>
            <a:pPr marL="514350" indent="-514350">
              <a:buFont typeface="+mj-lt"/>
              <a:buAutoNum type="arabicPeriod"/>
            </a:pPr>
            <a:r>
              <a:rPr lang="en-US" b="1" dirty="0" smtClean="0"/>
              <a:t>Start small</a:t>
            </a:r>
            <a:r>
              <a:rPr lang="en-US" dirty="0" smtClean="0">
                <a:latin typeface="Calibri" charset="0"/>
              </a:rPr>
              <a:t> </a:t>
            </a:r>
            <a:endParaRPr lang="en-US" dirty="0">
              <a:latin typeface="Calibri" charset="0"/>
            </a:endParaRPr>
          </a:p>
          <a:p>
            <a:pPr marL="514350" indent="-514350">
              <a:buFont typeface="+mj-lt"/>
              <a:buAutoNum type="arabicPeriod"/>
            </a:pPr>
            <a:endParaRPr lang="en-US" dirty="0"/>
          </a:p>
        </p:txBody>
      </p:sp>
      <p:pic>
        <p:nvPicPr>
          <p:cNvPr id="6" name="Picture 2" descr="http://theitbros.com/wp-content/uploads/2013/06/exchange-server-20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701" y="3207658"/>
            <a:ext cx="7226299" cy="321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13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744" y="365125"/>
            <a:ext cx="10515600" cy="1325563"/>
          </a:xfrm>
        </p:spPr>
        <p:txBody>
          <a:bodyPr/>
          <a:lstStyle/>
          <a:p>
            <a:r>
              <a:rPr lang="en-US" dirty="0" smtClean="0"/>
              <a:t>Changing Culture</a:t>
            </a:r>
            <a:endParaRPr lang="en-US" dirty="0"/>
          </a:p>
        </p:txBody>
      </p:sp>
      <p:sp>
        <p:nvSpPr>
          <p:cNvPr id="3" name="Content Placeholder 2"/>
          <p:cNvSpPr>
            <a:spLocks noGrp="1"/>
          </p:cNvSpPr>
          <p:nvPr>
            <p:ph idx="1"/>
          </p:nvPr>
        </p:nvSpPr>
        <p:spPr>
          <a:xfrm>
            <a:off x="373744" y="1825625"/>
            <a:ext cx="6393841" cy="4351338"/>
          </a:xfrm>
        </p:spPr>
        <p:txBody>
          <a:bodyPr vert="horz" lIns="91440" tIns="45720" rIns="91440" bIns="45720" rtlCol="0" anchor="t">
            <a:normAutofit/>
          </a:bodyPr>
          <a:lstStyle/>
          <a:p>
            <a:pPr marL="514350" indent="-514350">
              <a:buFont typeface="+mj-lt"/>
              <a:buAutoNum type="arabicPeriod"/>
            </a:pPr>
            <a:r>
              <a:rPr lang="en-US" dirty="0" smtClean="0"/>
              <a:t>Align with </a:t>
            </a:r>
            <a:r>
              <a:rPr lang="en-US" dirty="0"/>
              <a:t>business </a:t>
            </a:r>
            <a:r>
              <a:rPr lang="en-US" dirty="0" smtClean="0"/>
              <a:t>objectives</a:t>
            </a:r>
          </a:p>
          <a:p>
            <a:pPr marL="514350" indent="-514350">
              <a:buFont typeface="+mj-lt"/>
              <a:buAutoNum type="arabicPeriod"/>
            </a:pPr>
            <a:r>
              <a:rPr lang="en-US" dirty="0" smtClean="0">
                <a:latin typeface="Calibri" charset="0"/>
              </a:rPr>
              <a:t>Why &amp; How &gt; what &amp; when</a:t>
            </a:r>
          </a:p>
          <a:p>
            <a:pPr marL="514350" indent="-514350">
              <a:buFont typeface="+mj-lt"/>
              <a:buAutoNum type="arabicPeriod"/>
            </a:pPr>
            <a:r>
              <a:rPr lang="en-US" dirty="0" smtClean="0"/>
              <a:t>Start small</a:t>
            </a:r>
          </a:p>
          <a:p>
            <a:pPr marL="514350" indent="-514350">
              <a:buFont typeface="+mj-lt"/>
              <a:buAutoNum type="arabicPeriod"/>
            </a:pPr>
            <a:r>
              <a:rPr lang="en-US" b="1" dirty="0" smtClean="0"/>
              <a:t>Leverage success to expand</a:t>
            </a:r>
            <a:endParaRPr lang="en-US" b="1" dirty="0"/>
          </a:p>
          <a:p>
            <a:pPr marL="0" indent="0">
              <a:buNone/>
            </a:pPr>
            <a:r>
              <a:rPr lang="en-US" dirty="0" smtClean="0">
                <a:latin typeface="Calibri" charset="0"/>
              </a:rPr>
              <a:t> </a:t>
            </a:r>
            <a:endParaRPr lang="en-US" dirty="0">
              <a:latin typeface="Calibri" charset="0"/>
            </a:endParaRPr>
          </a:p>
          <a:p>
            <a:pPr marL="514350" indent="-514350">
              <a:buFont typeface="+mj-lt"/>
              <a:buAutoNum type="arabicPeriod"/>
            </a:pPr>
            <a:endParaRPr lang="en-US" dirty="0"/>
          </a:p>
        </p:txBody>
      </p:sp>
      <p:grpSp>
        <p:nvGrpSpPr>
          <p:cNvPr id="5" name="Group 4"/>
          <p:cNvGrpSpPr/>
          <p:nvPr/>
        </p:nvGrpSpPr>
        <p:grpSpPr>
          <a:xfrm>
            <a:off x="6604001" y="365125"/>
            <a:ext cx="13845099" cy="5942693"/>
            <a:chOff x="348343" y="915307"/>
            <a:chExt cx="13845099" cy="5942693"/>
          </a:xfrm>
        </p:grpSpPr>
        <p:pic>
          <p:nvPicPr>
            <p:cNvPr id="6" name="Picture 5"/>
            <p:cNvPicPr>
              <a:picLocks noChangeAspect="1"/>
            </p:cNvPicPr>
            <p:nvPr/>
          </p:nvPicPr>
          <p:blipFill rotWithShape="1">
            <a:blip r:embed="rId3"/>
            <a:srcRect l="255" t="27872"/>
            <a:stretch/>
          </p:blipFill>
          <p:spPr>
            <a:xfrm>
              <a:off x="348343" y="2090056"/>
              <a:ext cx="13845099" cy="4767944"/>
            </a:xfrm>
            <a:prstGeom prst="rect">
              <a:avLst/>
            </a:prstGeom>
          </p:spPr>
        </p:pic>
        <p:pic>
          <p:nvPicPr>
            <p:cNvPr id="7" name="Picture 6"/>
            <p:cNvPicPr>
              <a:picLocks noChangeAspect="1"/>
            </p:cNvPicPr>
            <p:nvPr/>
          </p:nvPicPr>
          <p:blipFill rotWithShape="1">
            <a:blip r:embed="rId3"/>
            <a:srcRect r="1976" b="82229"/>
            <a:stretch/>
          </p:blipFill>
          <p:spPr>
            <a:xfrm>
              <a:off x="348343" y="915307"/>
              <a:ext cx="13606293" cy="1174749"/>
            </a:xfrm>
            <a:prstGeom prst="rect">
              <a:avLst/>
            </a:prstGeom>
          </p:spPr>
        </p:pic>
      </p:grpSp>
    </p:spTree>
    <p:extLst>
      <p:ext uri="{BB962C8B-B14F-4D97-AF65-F5344CB8AC3E}">
        <p14:creationId xmlns:p14="http://schemas.microsoft.com/office/powerpoint/2010/main" val="163165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744" y="365125"/>
            <a:ext cx="10515600" cy="1325563"/>
          </a:xfrm>
        </p:spPr>
        <p:txBody>
          <a:bodyPr/>
          <a:lstStyle/>
          <a:p>
            <a:r>
              <a:rPr lang="en-US" dirty="0" smtClean="0"/>
              <a:t>Changing Culture</a:t>
            </a:r>
            <a:endParaRPr lang="en-US" dirty="0"/>
          </a:p>
        </p:txBody>
      </p:sp>
      <p:sp>
        <p:nvSpPr>
          <p:cNvPr id="3" name="Content Placeholder 2"/>
          <p:cNvSpPr>
            <a:spLocks noGrp="1"/>
          </p:cNvSpPr>
          <p:nvPr>
            <p:ph idx="1"/>
          </p:nvPr>
        </p:nvSpPr>
        <p:spPr>
          <a:xfrm>
            <a:off x="373744" y="1825625"/>
            <a:ext cx="6393841" cy="4351338"/>
          </a:xfrm>
        </p:spPr>
        <p:txBody>
          <a:bodyPr vert="horz" lIns="91440" tIns="45720" rIns="91440" bIns="45720" rtlCol="0" anchor="t">
            <a:normAutofit/>
          </a:bodyPr>
          <a:lstStyle/>
          <a:p>
            <a:pPr marL="514350" indent="-514350">
              <a:buFont typeface="+mj-lt"/>
              <a:buAutoNum type="arabicPeriod"/>
            </a:pPr>
            <a:r>
              <a:rPr lang="en-US" dirty="0" smtClean="0"/>
              <a:t>Align with </a:t>
            </a:r>
            <a:r>
              <a:rPr lang="en-US" dirty="0"/>
              <a:t>business </a:t>
            </a:r>
            <a:r>
              <a:rPr lang="en-US" dirty="0" smtClean="0"/>
              <a:t>objectives</a:t>
            </a:r>
          </a:p>
          <a:p>
            <a:pPr marL="514350" indent="-514350">
              <a:buFont typeface="+mj-lt"/>
              <a:buAutoNum type="arabicPeriod"/>
            </a:pPr>
            <a:r>
              <a:rPr lang="en-US" dirty="0" smtClean="0">
                <a:latin typeface="Calibri" charset="0"/>
              </a:rPr>
              <a:t>Why &amp; How &gt; what &amp; when</a:t>
            </a:r>
          </a:p>
          <a:p>
            <a:pPr marL="514350" indent="-514350">
              <a:buFont typeface="+mj-lt"/>
              <a:buAutoNum type="arabicPeriod"/>
            </a:pPr>
            <a:r>
              <a:rPr lang="en-US" dirty="0" smtClean="0"/>
              <a:t>Start small</a:t>
            </a:r>
            <a:endParaRPr lang="en-US" dirty="0"/>
          </a:p>
          <a:p>
            <a:pPr marL="514350" indent="-514350">
              <a:buFont typeface="+mj-lt"/>
              <a:buAutoNum type="arabicPeriod"/>
            </a:pPr>
            <a:r>
              <a:rPr lang="en-US" dirty="0" smtClean="0"/>
              <a:t>Leverage success to expand</a:t>
            </a:r>
          </a:p>
          <a:p>
            <a:pPr marL="514350" indent="-514350">
              <a:buFont typeface="+mj-lt"/>
              <a:buAutoNum type="arabicPeriod"/>
            </a:pPr>
            <a:r>
              <a:rPr lang="en-US" b="1" dirty="0" smtClean="0">
                <a:latin typeface="Calibri" charset="0"/>
              </a:rPr>
              <a:t>Respect the existing culture</a:t>
            </a:r>
            <a:endParaRPr lang="en-US" b="1" dirty="0"/>
          </a:p>
          <a:p>
            <a:pPr marL="0" indent="0">
              <a:buNone/>
            </a:pPr>
            <a:endParaRPr lang="en-US" dirty="0"/>
          </a:p>
          <a:p>
            <a:pPr marL="0" indent="0">
              <a:buNone/>
            </a:pPr>
            <a:r>
              <a:rPr lang="en-US" dirty="0" smtClean="0">
                <a:latin typeface="Calibri" charset="0"/>
              </a:rPr>
              <a:t> </a:t>
            </a:r>
            <a:endParaRPr lang="en-US" dirty="0">
              <a:latin typeface="Calibri" charset="0"/>
            </a:endParaRPr>
          </a:p>
          <a:p>
            <a:pPr marL="514350" indent="-514350">
              <a:buFont typeface="+mj-lt"/>
              <a:buAutoNum type="arabicPeriod"/>
            </a:pPr>
            <a:endParaRPr lang="en-US" dirty="0"/>
          </a:p>
        </p:txBody>
      </p:sp>
      <p:sp>
        <p:nvSpPr>
          <p:cNvPr id="5" name="TextBox 4"/>
          <p:cNvSpPr txBox="1"/>
          <p:nvPr/>
        </p:nvSpPr>
        <p:spPr>
          <a:xfrm>
            <a:off x="6911975" y="1983994"/>
            <a:ext cx="4973638" cy="2308324"/>
          </a:xfrm>
          <a:prstGeom prst="rect">
            <a:avLst/>
          </a:prstGeom>
        </p:spPr>
        <p:txBody>
          <a:bodyPr rtlCol="0">
            <a:spAutoFit/>
          </a:bodyPr>
          <a:lstStyle/>
          <a:p>
            <a:pPr algn="ctr"/>
            <a:r>
              <a:rPr lang="en-US" sz="4800" dirty="0"/>
              <a:t>CLI </a:t>
            </a:r>
            <a:r>
              <a:rPr lang="en-US" sz="4800" b="1" dirty="0">
                <a:solidFill>
                  <a:srgbClr val="FF0000"/>
                </a:solidFill>
              </a:rPr>
              <a:t>AND </a:t>
            </a:r>
            <a:r>
              <a:rPr lang="en-US" sz="4800" dirty="0"/>
              <a:t>GUI</a:t>
            </a:r>
          </a:p>
          <a:p>
            <a:pPr algn="ctr"/>
            <a:r>
              <a:rPr lang="en-US" sz="4800" dirty="0"/>
              <a:t>not</a:t>
            </a:r>
          </a:p>
          <a:p>
            <a:pPr algn="ctr"/>
            <a:r>
              <a:rPr lang="en-US" sz="4800" dirty="0"/>
              <a:t>CLI </a:t>
            </a:r>
            <a:r>
              <a:rPr lang="en-US" sz="4800" b="1" dirty="0">
                <a:solidFill>
                  <a:srgbClr val="FF0000"/>
                </a:solidFill>
              </a:rPr>
              <a:t>VERSUS </a:t>
            </a:r>
            <a:r>
              <a:rPr lang="en-US" sz="4800" dirty="0"/>
              <a:t>GUI</a:t>
            </a:r>
          </a:p>
        </p:txBody>
      </p:sp>
    </p:spTree>
    <p:extLst>
      <p:ext uri="{BB962C8B-B14F-4D97-AF65-F5344CB8AC3E}">
        <p14:creationId xmlns:p14="http://schemas.microsoft.com/office/powerpoint/2010/main" val="105405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nearemmaus.files.wordpress.com/2014/01/friedrich-nietzsch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0"/>
            <a:ext cx="12192000" cy="762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1501" y="3581400"/>
            <a:ext cx="9906000" cy="3046988"/>
          </a:xfrm>
          <a:prstGeom prst="rect">
            <a:avLst/>
          </a:prstGeom>
          <a:noFill/>
        </p:spPr>
        <p:txBody>
          <a:bodyPr wrap="square" rtlCol="0">
            <a:spAutoFit/>
          </a:bodyPr>
          <a:lstStyle/>
          <a:p>
            <a:r>
              <a:rPr lang="en-US" sz="4800" dirty="0" smtClean="0">
                <a:solidFill>
                  <a:schemeClr val="bg1"/>
                </a:solidFill>
              </a:rPr>
              <a:t>You need </a:t>
            </a:r>
            <a:br>
              <a:rPr lang="en-US" sz="4800" dirty="0" smtClean="0">
                <a:solidFill>
                  <a:schemeClr val="bg1"/>
                </a:solidFill>
              </a:rPr>
            </a:br>
            <a:r>
              <a:rPr lang="en-US" sz="4800" dirty="0" smtClean="0">
                <a:solidFill>
                  <a:schemeClr val="bg1"/>
                </a:solidFill>
              </a:rPr>
              <a:t>   chaos in your soul </a:t>
            </a:r>
          </a:p>
          <a:p>
            <a:r>
              <a:rPr lang="en-US" sz="4800" dirty="0" smtClean="0">
                <a:solidFill>
                  <a:schemeClr val="bg1"/>
                </a:solidFill>
              </a:rPr>
              <a:t>	to give birth </a:t>
            </a:r>
          </a:p>
          <a:p>
            <a:r>
              <a:rPr lang="en-US" sz="4800" dirty="0">
                <a:solidFill>
                  <a:schemeClr val="bg1"/>
                </a:solidFill>
              </a:rPr>
              <a:t>	</a:t>
            </a:r>
            <a:r>
              <a:rPr lang="en-US" sz="4800" dirty="0" smtClean="0">
                <a:solidFill>
                  <a:schemeClr val="bg1"/>
                </a:solidFill>
              </a:rPr>
              <a:t>    to a dancing star</a:t>
            </a:r>
            <a:endParaRPr lang="en-US" sz="4800" dirty="0">
              <a:solidFill>
                <a:schemeClr val="bg1"/>
              </a:solidFill>
            </a:endParaRPr>
          </a:p>
        </p:txBody>
      </p:sp>
    </p:spTree>
    <p:extLst>
      <p:ext uri="{BB962C8B-B14F-4D97-AF65-F5344CB8AC3E}">
        <p14:creationId xmlns:p14="http://schemas.microsoft.com/office/powerpoint/2010/main" val="5749523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uanegraham.files.wordpress.com/2010/09/blue-screen-of-dea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522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7771" y="1"/>
            <a:ext cx="10136458" cy="6858000"/>
          </a:xfrm>
          <a:prstGeom prst="rect">
            <a:avLst/>
          </a:prstGeom>
        </p:spPr>
      </p:pic>
    </p:spTree>
    <p:extLst>
      <p:ext uri="{BB962C8B-B14F-4D97-AF65-F5344CB8AC3E}">
        <p14:creationId xmlns:p14="http://schemas.microsoft.com/office/powerpoint/2010/main" val="27468976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7BB6"/>
        </a:solidFill>
        <a:effectLst/>
      </p:bgPr>
    </p:bg>
    <p:spTree>
      <p:nvGrpSpPr>
        <p:cNvPr id="1" name=""/>
        <p:cNvGrpSpPr/>
        <p:nvPr/>
      </p:nvGrpSpPr>
      <p:grpSpPr>
        <a:xfrm>
          <a:off x="0" y="0"/>
          <a:ext cx="0" cy="0"/>
          <a:chOff x="0" y="0"/>
          <a:chExt cx="0" cy="0"/>
        </a:xfrm>
      </p:grpSpPr>
      <p:sp>
        <p:nvSpPr>
          <p:cNvPr id="4" name="Rectangle 3"/>
          <p:cNvSpPr/>
          <p:nvPr/>
        </p:nvSpPr>
        <p:spPr bwMode="auto">
          <a:xfrm>
            <a:off x="865" y="487"/>
            <a:ext cx="5028486"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2" name="Text Placeholder 1"/>
          <p:cNvSpPr>
            <a:spLocks noGrp="1"/>
          </p:cNvSpPr>
          <p:nvPr>
            <p:ph type="body" sz="quarter" idx="13"/>
          </p:nvPr>
        </p:nvSpPr>
        <p:spPr>
          <a:xfrm>
            <a:off x="4708267" y="3010965"/>
            <a:ext cx="7235496" cy="836072"/>
          </a:xfrm>
        </p:spPr>
        <p:txBody>
          <a:bodyPr/>
          <a:lstStyle/>
          <a:p>
            <a:pPr algn="ctr"/>
            <a:r>
              <a:rPr lang="en-US" dirty="0" smtClean="0">
                <a:solidFill>
                  <a:schemeClr val="bg1"/>
                </a:solidFill>
              </a:rPr>
              <a:t>http://aka.ms/does15</a:t>
            </a:r>
            <a:endParaRPr lang="en-US" dirty="0">
              <a:solidFill>
                <a:schemeClr val="bg1"/>
              </a:solidFill>
            </a:endParaRPr>
          </a:p>
        </p:txBody>
      </p:sp>
      <p:sp>
        <p:nvSpPr>
          <p:cNvPr id="3" name="Text Placeholder 2"/>
          <p:cNvSpPr>
            <a:spLocks noGrp="1"/>
          </p:cNvSpPr>
          <p:nvPr>
            <p:ph type="body" sz="quarter" idx="10"/>
          </p:nvPr>
        </p:nvSpPr>
        <p:spPr>
          <a:xfrm>
            <a:off x="5365733" y="346852"/>
            <a:ext cx="6674859" cy="2178749"/>
          </a:xfrm>
        </p:spPr>
        <p:txBody>
          <a:bodyPr/>
          <a:lstStyle/>
          <a:p>
            <a:pPr>
              <a:lnSpc>
                <a:spcPct val="100000"/>
              </a:lnSpc>
            </a:pPr>
            <a:r>
              <a:rPr lang="en-US" sz="4000" dirty="0">
                <a:solidFill>
                  <a:schemeClr val="bg1"/>
                </a:solidFill>
              </a:rPr>
              <a:t>Complete the online survey for a chance to win a Jolt USB </a:t>
            </a:r>
            <a:r>
              <a:rPr lang="en-US" sz="4000" dirty="0" smtClean="0">
                <a:solidFill>
                  <a:schemeClr val="bg1"/>
                </a:solidFill>
              </a:rPr>
              <a:t>charger.</a:t>
            </a:r>
            <a:endParaRPr lang="en-US" sz="40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300" y="561661"/>
            <a:ext cx="1904730" cy="1904730"/>
          </a:xfrm>
          <a:prstGeom prst="rect">
            <a:avLst/>
          </a:prstGeom>
        </p:spPr>
      </p:pic>
      <p:pic>
        <p:nvPicPr>
          <p:cNvPr id="7" name="Picture 6"/>
          <p:cNvPicPr>
            <a:picLocks noChangeAspect="1"/>
          </p:cNvPicPr>
          <p:nvPr/>
        </p:nvPicPr>
        <p:blipFill>
          <a:blip r:embed="rId3"/>
          <a:stretch>
            <a:fillRect/>
          </a:stretch>
        </p:blipFill>
        <p:spPr>
          <a:xfrm>
            <a:off x="6551877" y="3288949"/>
            <a:ext cx="5488716" cy="3719749"/>
          </a:xfrm>
          <a:prstGeom prst="rect">
            <a:avLst/>
          </a:prstGeom>
        </p:spPr>
      </p:pic>
      <p:pic>
        <p:nvPicPr>
          <p:cNvPr id="10" name="Picture 9"/>
          <p:cNvPicPr>
            <a:picLocks noChangeAspect="1"/>
          </p:cNvPicPr>
          <p:nvPr/>
        </p:nvPicPr>
        <p:blipFill>
          <a:blip r:embed="rId4"/>
          <a:stretch>
            <a:fillRect/>
          </a:stretch>
        </p:blipFill>
        <p:spPr>
          <a:xfrm>
            <a:off x="225562" y="3106676"/>
            <a:ext cx="4571352" cy="3157836"/>
          </a:xfrm>
          <a:prstGeom prst="rect">
            <a:avLst/>
          </a:prstGeom>
        </p:spPr>
      </p:pic>
    </p:spTree>
    <p:extLst>
      <p:ext uri="{BB962C8B-B14F-4D97-AF65-F5344CB8AC3E}">
        <p14:creationId xmlns:p14="http://schemas.microsoft.com/office/powerpoint/2010/main" val="121485454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stack.imgur.com/csib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920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313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arabic-pen.com/wp-content/uploads/2015/02/bill-gat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89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46819"/>
      </p:ext>
    </p:extLst>
  </p:cSld>
  <p:clrMapOvr>
    <a:masterClrMapping/>
  </p:clrMapOvr>
  <mc:AlternateContent xmlns:mc="http://schemas.openxmlformats.org/markup-compatibility/2006" xmlns:p14="http://schemas.microsoft.com/office/powerpoint/2010/main">
    <mc:Choice Requires="p14">
      <p:transition spd="slow" p14:dur="2400">
        <p14:doors dir="ver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2.bp.blogspot.com/-aBBENLFvYow/T4_5zD18hCI/AAAAAAAAAag/mei8O0Qrnuw/s1600/red+telepho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15566"/>
            <a:ext cx="7388225" cy="55411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800" y="0"/>
            <a:ext cx="4648200" cy="6972300"/>
          </a:xfrm>
          <a:prstGeom prst="rect">
            <a:avLst/>
          </a:prstGeom>
        </p:spPr>
      </p:pic>
    </p:spTree>
    <p:extLst>
      <p:ext uri="{BB962C8B-B14F-4D97-AF65-F5344CB8AC3E}">
        <p14:creationId xmlns:p14="http://schemas.microsoft.com/office/powerpoint/2010/main" val="16140833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TotalTime>
  <Words>1242</Words>
  <Application>Microsoft Office PowerPoint</Application>
  <PresentationFormat>Widescreen</PresentationFormat>
  <Paragraphs>187</Paragraphs>
  <Slides>61</Slides>
  <Notes>48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61</vt:i4>
      </vt:variant>
    </vt:vector>
  </HeadingPairs>
  <TitlesOfParts>
    <vt:vector size="72" baseType="lpstr">
      <vt:lpstr>Segoe Pro</vt:lpstr>
      <vt:lpstr>Segoe Pro Light</vt:lpstr>
      <vt:lpstr>Arial</vt:lpstr>
      <vt:lpstr>Baskerville Old Face</vt:lpstr>
      <vt:lpstr>Calibri</vt:lpstr>
      <vt:lpstr>Calibri Light</vt:lpstr>
      <vt:lpstr>Segoe UI</vt:lpstr>
      <vt:lpstr>Segoe UI Light</vt:lpstr>
      <vt:lpstr>Wingdings</vt:lpstr>
      <vt:lpstr>Office Theme</vt:lpstr>
      <vt:lpstr>3_Metro Template Light 16x9</vt:lpstr>
      <vt:lpstr>The Cultural Battle To Remove Windows from Windows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Automation through CLIs</vt:lpstr>
      <vt:lpstr>PowerPoint Presentation</vt:lpstr>
      <vt:lpstr>PowerPoint Presentation</vt:lpstr>
      <vt:lpstr>PowerPoint Presentation</vt:lpstr>
      <vt:lpstr>PowerPoint Presentation</vt:lpstr>
      <vt:lpstr>The Deep Rethink</vt:lpstr>
      <vt:lpstr>PowerPoint Presentation</vt:lpstr>
      <vt:lpstr>Demoted!</vt:lpstr>
      <vt:lpstr>PowerPoint Presentation</vt:lpstr>
      <vt:lpstr>PowerPoint Presentation</vt:lpstr>
      <vt:lpstr>PowerPoint Presentation</vt:lpstr>
      <vt:lpstr>PowerPoint Presentation</vt:lpstr>
      <vt:lpstr>7 rules for using .NET in Windows</vt:lpstr>
      <vt:lpstr>“Admins don’t want CLIs”    “Which part of F@!$ng Windows is confusing you?”</vt:lpstr>
      <vt:lpstr>PowerPoint Presentation</vt:lpstr>
      <vt:lpstr>PowerPoint Presentation</vt:lpstr>
      <vt:lpstr>PowerPoint Presentation</vt:lpstr>
      <vt:lpstr>Coalition of the Willing</vt:lpstr>
      <vt:lpstr>PowerPoint Presentation</vt:lpstr>
      <vt:lpstr>7 Rules for using .NET in Windows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Distinguished Engineer &amp; Lead Architect</vt:lpstr>
      <vt:lpstr>Distinguished Engineer &amp; Lead Architect</vt:lpstr>
      <vt:lpstr>Nano Server - Next Step in Our Server Journey</vt:lpstr>
      <vt:lpstr>Nano Server</vt:lpstr>
      <vt:lpstr>Technical Fellow &amp; Lead Architect</vt:lpstr>
      <vt:lpstr>Technical Fellow</vt:lpstr>
      <vt:lpstr>PowerPoint Presentation</vt:lpstr>
      <vt:lpstr>The Cultural Battle To Remove Windows from Windows Server</vt:lpstr>
      <vt:lpstr>Changing Culture</vt:lpstr>
      <vt:lpstr>Changing Culture</vt:lpstr>
      <vt:lpstr>Changing Culture</vt:lpstr>
      <vt:lpstr>Changing Culture</vt:lpstr>
      <vt:lpstr>Changing Culture</vt:lpstr>
      <vt:lpstr>Changing Culture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Cultural Battle To Remove Windows from Windows Server</dc:title>
  <dc:creator>Jeffrey Snover</dc:creator>
  <cp:lastModifiedBy>Jeffrey Snover</cp:lastModifiedBy>
  <cp:revision>59</cp:revision>
  <dcterms:created xsi:type="dcterms:W3CDTF">2015-10-11T21:07:52Z</dcterms:created>
  <dcterms:modified xsi:type="dcterms:W3CDTF">2015-10-21T14:25:32Z</dcterms:modified>
</cp:coreProperties>
</file>